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78" r:id="rId25"/>
    <p:sldId id="279" r:id="rId2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885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411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6564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4654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8460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0306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5358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577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67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264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984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531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81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394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503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55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D3960-D33F-4F8D-BF24-9830D0532DE5}" type="datetimeFigureOut">
              <a:rPr lang="sk-SK" smtClean="0"/>
              <a:t>18. 11. 2024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8E3CCE-80F1-440F-9198-AC1268AD1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205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607318" cy="1646302"/>
          </a:xfrm>
        </p:spPr>
        <p:txBody>
          <a:bodyPr/>
          <a:lstStyle/>
          <a:p>
            <a:r>
              <a:rPr lang="sk-SK" dirty="0" smtClean="0"/>
              <a:t> Demencia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Picture 4" descr="自己肯定できない人必読。脳に刻まれた「過去」を書き換える方法 | ZUU on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09" y="2108719"/>
            <a:ext cx="5318449" cy="425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3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Vaskulárna</a:t>
            </a:r>
            <a:r>
              <a:rPr lang="sk-SK" dirty="0" smtClean="0"/>
              <a:t> demencia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Vzniká v dôsledku upchatia ciev mozgu, ku ktorému dochádza poruchou prietoku krvi do mozgu </a:t>
            </a:r>
          </a:p>
          <a:p>
            <a:r>
              <a:rPr lang="sk-SK" dirty="0" smtClean="0"/>
              <a:t>Vyskytuje sa u starších ľudí</a:t>
            </a:r>
          </a:p>
          <a:p>
            <a:r>
              <a:rPr lang="sk-SK" dirty="0" smtClean="0"/>
              <a:t>Najčastejšou príčinou býva cievna mozgová príhoda</a:t>
            </a:r>
          </a:p>
          <a:p>
            <a:r>
              <a:rPr lang="sk-SK" dirty="0" smtClean="0"/>
              <a:t>Dôsledok akéhokoľvek stavu , ktorý zužuje alebo poškodzuje cievy –krvácanie do mozgu , cukrovka, bežné opotrebovanie ciev spojené so starnutím ,vysoká hladina cholesterolu ,cukrovka , vysoký krvný tlak.</a:t>
            </a:r>
          </a:p>
          <a:p>
            <a:r>
              <a:rPr lang="sk-SK" dirty="0" smtClean="0"/>
              <a:t>Nepredstavuje ochorenie s jednotným klinickým obrazom</a:t>
            </a:r>
          </a:p>
          <a:p>
            <a:r>
              <a:rPr lang="sk-SK" dirty="0" smtClean="0"/>
              <a:t>Diagnosticky je potrebné preukázať cievne ochorenie mozgu kt. je sprevádzané poruchami chôdze –pomalé kroky, motorická neistota , časté pády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459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Inkontinencia ktorú nie je možne vysvetliť urologicky</a:t>
            </a:r>
          </a:p>
          <a:p>
            <a:r>
              <a:rPr lang="sk-SK" dirty="0" smtClean="0"/>
              <a:t>Poruchy prehĺtania a reči ,poruchy osobnosti či zmeny nálad</a:t>
            </a:r>
          </a:p>
          <a:p>
            <a:r>
              <a:rPr lang="sk-SK" dirty="0" smtClean="0"/>
              <a:t> V staršom veku je často nezvratná</a:t>
            </a:r>
          </a:p>
          <a:p>
            <a:r>
              <a:rPr lang="sk-SK" dirty="0" smtClean="0"/>
              <a:t>Pomáha zdravý životný štýl</a:t>
            </a:r>
          </a:p>
          <a:p>
            <a:r>
              <a:rPr lang="sk-SK" dirty="0" smtClean="0"/>
              <a:t>Pravidelné cvičenie</a:t>
            </a:r>
          </a:p>
          <a:p>
            <a:r>
              <a:rPr lang="sk-SK" dirty="0" smtClean="0"/>
              <a:t>Strava s nízkym obsahom tuku</a:t>
            </a:r>
          </a:p>
          <a:p>
            <a:r>
              <a:rPr lang="sk-SK" dirty="0" smtClean="0"/>
              <a:t>Vyhýbanie sa fajčeniu</a:t>
            </a:r>
          </a:p>
          <a:p>
            <a:r>
              <a:rPr lang="sk-SK" dirty="0" smtClean="0"/>
              <a:t> Nízka hladina krvného tlaku a cholesterolu</a:t>
            </a:r>
          </a:p>
          <a:p>
            <a:r>
              <a:rPr lang="sk-SK" dirty="0" smtClean="0"/>
              <a:t>Toto všetko môže postup ochorenia spomaliť niekedy dokonca aj zastaviť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25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Parkinsonova</a:t>
            </a:r>
            <a:r>
              <a:rPr lang="sk-SK" dirty="0" smtClean="0"/>
              <a:t> choroba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Je závažné </a:t>
            </a:r>
            <a:r>
              <a:rPr lang="sk-SK" dirty="0" err="1" smtClean="0"/>
              <a:t>neurodegeneratívne</a:t>
            </a:r>
            <a:r>
              <a:rPr lang="sk-SK" dirty="0" smtClean="0"/>
              <a:t> ochorenie ktoré postihuje pacientov prevažne vo vyššom veku . Jej prvé príznaky sú mierne a nenápadné ale postupne sa zhoršujú. Príčinou je strata </a:t>
            </a:r>
            <a:r>
              <a:rPr lang="sk-SK" dirty="0" err="1" smtClean="0"/>
              <a:t>neurónou</a:t>
            </a:r>
            <a:r>
              <a:rPr lang="sk-SK" dirty="0" smtClean="0"/>
              <a:t> v mozgu , ktoré produkujú </a:t>
            </a:r>
            <a:r>
              <a:rPr lang="sk-SK" dirty="0" err="1" smtClean="0"/>
              <a:t>neurotransmiter</a:t>
            </a:r>
            <a:r>
              <a:rPr lang="sk-SK" dirty="0" smtClean="0"/>
              <a:t> </a:t>
            </a:r>
            <a:r>
              <a:rPr lang="sk-SK" dirty="0" err="1" smtClean="0"/>
              <a:t>dopamín</a:t>
            </a:r>
            <a:r>
              <a:rPr lang="sk-SK" dirty="0" smtClean="0"/>
              <a:t> a poruchy nervových </a:t>
            </a:r>
            <a:r>
              <a:rPr lang="sk-SK" dirty="0" smtClean="0"/>
              <a:t>prenášačov.</a:t>
            </a:r>
            <a:endParaRPr lang="sk-SK" dirty="0" smtClean="0"/>
          </a:p>
          <a:p>
            <a:r>
              <a:rPr lang="sk-SK" b="1" dirty="0" smtClean="0"/>
              <a:t>Príznaky</a:t>
            </a:r>
            <a:r>
              <a:rPr lang="sk-SK" b="1" dirty="0" smtClean="0"/>
              <a:t>:</a:t>
            </a:r>
            <a:endParaRPr lang="sk-SK" b="1" dirty="0" smtClean="0"/>
          </a:p>
          <a:p>
            <a:r>
              <a:rPr lang="sk-SK" dirty="0" smtClean="0"/>
              <a:t>Trasenie rúk.</a:t>
            </a:r>
          </a:p>
          <a:p>
            <a:r>
              <a:rPr lang="sk-SK" dirty="0" smtClean="0"/>
              <a:t>Znížená pomalá schopnosť sa pohybovať</a:t>
            </a:r>
          </a:p>
          <a:p>
            <a:r>
              <a:rPr lang="sk-SK" dirty="0" smtClean="0"/>
              <a:t>Strnulosť a ohnuté držanie tela</a:t>
            </a:r>
          </a:p>
          <a:p>
            <a:r>
              <a:rPr lang="sk-SK" dirty="0" smtClean="0"/>
              <a:t>Poruchy státia a chôdze</a:t>
            </a:r>
          </a:p>
          <a:p>
            <a:r>
              <a:rPr lang="sk-SK" dirty="0" smtClean="0"/>
              <a:t>Psychické zmeny: podráždenosť , </a:t>
            </a:r>
            <a:r>
              <a:rPr lang="sk-SK" dirty="0" smtClean="0"/>
              <a:t>depresia</a:t>
            </a:r>
            <a:endParaRPr lang="sk-SK" dirty="0" smtClean="0"/>
          </a:p>
          <a:p>
            <a:r>
              <a:rPr lang="sk-SK" dirty="0" smtClean="0"/>
              <a:t>Porucha reči a písania</a:t>
            </a:r>
          </a:p>
          <a:p>
            <a:r>
              <a:rPr lang="sk-SK" dirty="0" smtClean="0"/>
              <a:t>Problémy so sústredením a pamäťou , či plánovaním usudzovaním</a:t>
            </a:r>
          </a:p>
        </p:txBody>
      </p:sp>
    </p:spTree>
    <p:extLst>
      <p:ext uri="{BB962C8B-B14F-4D97-AF65-F5344CB8AC3E}">
        <p14:creationId xmlns:p14="http://schemas.microsoft.com/office/powerpoint/2010/main" val="2142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Neexistuje liek ktorý dokáže ochorenie vyliečiť </a:t>
            </a:r>
          </a:p>
          <a:p>
            <a:r>
              <a:rPr lang="sk-SK" dirty="0" smtClean="0"/>
              <a:t>Liečba liekmi ktoré sa využívajú pri regulácii  koncentrácie </a:t>
            </a:r>
            <a:r>
              <a:rPr lang="sk-SK" dirty="0" err="1" smtClean="0"/>
              <a:t>dopamínu</a:t>
            </a:r>
            <a:r>
              <a:rPr lang="sk-SK" dirty="0" smtClean="0"/>
              <a:t>, pomáha hlboká mozgová stimulácia a </a:t>
            </a:r>
            <a:r>
              <a:rPr lang="sk-SK" dirty="0" err="1" smtClean="0"/>
              <a:t>fyzioterapia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529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Demencia s </a:t>
            </a:r>
            <a:r>
              <a:rPr lang="sk-SK" dirty="0" err="1" smtClean="0"/>
              <a:t>Lewyho</a:t>
            </a:r>
            <a:r>
              <a:rPr lang="sk-SK" dirty="0" smtClean="0"/>
              <a:t> telieskami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Kombinuje príznaky </a:t>
            </a:r>
            <a:r>
              <a:rPr lang="sk-SK" dirty="0" err="1" smtClean="0"/>
              <a:t>Parkinsonovej</a:t>
            </a:r>
            <a:r>
              <a:rPr lang="sk-SK" dirty="0" smtClean="0"/>
              <a:t> aj </a:t>
            </a:r>
            <a:r>
              <a:rPr lang="sk-SK" dirty="0" err="1" smtClean="0"/>
              <a:t>Alzheimerovej</a:t>
            </a:r>
            <a:r>
              <a:rPr lang="sk-SK" dirty="0" smtClean="0"/>
              <a:t> choroby . Ide o </a:t>
            </a:r>
            <a:r>
              <a:rPr lang="sk-SK" dirty="0" err="1" smtClean="0"/>
              <a:t>neurodegeneratívne</a:t>
            </a:r>
            <a:r>
              <a:rPr lang="sk-SK" dirty="0" smtClean="0"/>
              <a:t> ochorenie ktorého príčinou sú tzv. </a:t>
            </a:r>
            <a:r>
              <a:rPr lang="sk-SK" dirty="0" err="1" smtClean="0"/>
              <a:t>Lewyho</a:t>
            </a:r>
            <a:r>
              <a:rPr lang="sk-SK" dirty="0" smtClean="0"/>
              <a:t> telieska</a:t>
            </a:r>
          </a:p>
          <a:p>
            <a:r>
              <a:rPr lang="sk-SK" b="1" dirty="0" smtClean="0"/>
              <a:t>Príznaky:</a:t>
            </a:r>
          </a:p>
          <a:p>
            <a:r>
              <a:rPr lang="sk-SK" dirty="0" smtClean="0"/>
              <a:t>Kolísavá pozornosť</a:t>
            </a:r>
          </a:p>
          <a:p>
            <a:r>
              <a:rPr lang="sk-SK" dirty="0" smtClean="0"/>
              <a:t>Zrakové halucinácie v podobe ľudských postáv , zvierat</a:t>
            </a:r>
          </a:p>
          <a:p>
            <a:r>
              <a:rPr lang="sk-SK" dirty="0" smtClean="0"/>
              <a:t>Či poruchy zrakovo-priestorovej oblasti</a:t>
            </a:r>
          </a:p>
          <a:p>
            <a:r>
              <a:rPr lang="sk-SK" b="1" dirty="0" smtClean="0"/>
              <a:t>Liečba: </a:t>
            </a:r>
            <a:r>
              <a:rPr lang="sk-SK" dirty="0" smtClean="0"/>
              <a:t>Farmakologická, </a:t>
            </a:r>
            <a:r>
              <a:rPr lang="sk-SK" dirty="0" err="1" smtClean="0"/>
              <a:t>nefarmakologiská</a:t>
            </a:r>
            <a:r>
              <a:rPr lang="sk-SK" dirty="0" smtClean="0"/>
              <a:t> s výnimkou </a:t>
            </a:r>
            <a:r>
              <a:rPr lang="sk-SK" dirty="0" err="1" smtClean="0"/>
              <a:t>antipsychotík</a:t>
            </a:r>
            <a:r>
              <a:rPr lang="sk-SK" dirty="0" smtClean="0"/>
              <a:t> na kt. sú pacienti citliví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634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Frontotemporálna</a:t>
            </a:r>
            <a:r>
              <a:rPr lang="sk-SK" dirty="0" smtClean="0"/>
              <a:t> demencia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Má niekoľko podtypov a prejavuje sa poruchami správania a reči</a:t>
            </a:r>
          </a:p>
          <a:p>
            <a:r>
              <a:rPr lang="sk-SK" dirty="0" smtClean="0"/>
              <a:t>Začína sa nenápadne , vyvíja sa veľmi pomaly . Výhradne zasahuje čelný lalok mozgu a občas zasahuje aj do spánkového laloku pacienta.</a:t>
            </a:r>
          </a:p>
          <a:p>
            <a:r>
              <a:rPr lang="sk-SK" dirty="0" smtClean="0"/>
              <a:t>Dôležitú úlohu zohráva genetika</a:t>
            </a:r>
          </a:p>
          <a:p>
            <a:r>
              <a:rPr lang="sk-SK" dirty="0" smtClean="0"/>
              <a:t>Ochorenie sprevádzajú rôzne príznaky, výrazne sa líšia</a:t>
            </a:r>
          </a:p>
          <a:p>
            <a:r>
              <a:rPr lang="sk-SK" dirty="0" smtClean="0"/>
              <a:t>Porucha správania</a:t>
            </a:r>
          </a:p>
          <a:p>
            <a:r>
              <a:rPr lang="sk-SK" dirty="0" smtClean="0"/>
              <a:t>Hrubosť</a:t>
            </a:r>
          </a:p>
          <a:p>
            <a:r>
              <a:rPr lang="sk-SK" dirty="0" smtClean="0"/>
              <a:t>Poruchy </a:t>
            </a:r>
            <a:r>
              <a:rPr lang="sk-SK" dirty="0" err="1" smtClean="0"/>
              <a:t>afektivity</a:t>
            </a:r>
            <a:endParaRPr lang="sk-SK" dirty="0" smtClean="0"/>
          </a:p>
          <a:p>
            <a:r>
              <a:rPr lang="sk-SK" dirty="0" smtClean="0"/>
              <a:t>Apatický</a:t>
            </a:r>
          </a:p>
          <a:p>
            <a:r>
              <a:rPr lang="sk-SK" dirty="0" smtClean="0"/>
              <a:t>Zanedbávaná hygiena</a:t>
            </a:r>
          </a:p>
          <a:p>
            <a:r>
              <a:rPr lang="sk-SK" dirty="0" smtClean="0"/>
              <a:t>Nevhodné správanie-trestná činnosť</a:t>
            </a:r>
          </a:p>
          <a:p>
            <a:r>
              <a:rPr lang="sk-SK" dirty="0" smtClean="0"/>
              <a:t>Problémy s rečou s artikuláciou</a:t>
            </a:r>
          </a:p>
          <a:p>
            <a:r>
              <a:rPr lang="sk-SK" dirty="0" smtClean="0"/>
              <a:t>Problém porozumieť významu slova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817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Huntingtonova</a:t>
            </a:r>
            <a:r>
              <a:rPr lang="sk-SK" dirty="0" smtClean="0"/>
              <a:t> choroba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dedičné ochorenie s výraznými prejavmi v oblasti pohybu aj poznávania. Ochorenie ktoré sa prejavuje najmä pohybovým postihnutím</a:t>
            </a:r>
          </a:p>
          <a:p>
            <a:r>
              <a:rPr lang="sk-SK" dirty="0" err="1" smtClean="0"/>
              <a:t>Huntingtonova</a:t>
            </a:r>
            <a:r>
              <a:rPr lang="sk-SK" dirty="0" smtClean="0"/>
              <a:t> choroba je veľmi zriedkavá dedičná choroba, ktorá spôsobuje genetická mutácia na 4 chromozóme </a:t>
            </a:r>
          </a:p>
          <a:p>
            <a:r>
              <a:rPr lang="sk-SK" dirty="0" smtClean="0"/>
              <a:t> Ak jeden z partnerov trpí </a:t>
            </a:r>
            <a:r>
              <a:rPr lang="sk-SK" dirty="0" err="1" smtClean="0"/>
              <a:t>Huntingtonovou</a:t>
            </a:r>
            <a:r>
              <a:rPr lang="sk-SK" dirty="0" smtClean="0"/>
              <a:t> chorobou ,je 50% riziko že ich dieťa bude tiež postihnuté</a:t>
            </a:r>
          </a:p>
          <a:p>
            <a:r>
              <a:rPr lang="sk-SK" dirty="0" smtClean="0"/>
              <a:t>V 90% prípadoch sa začína medzi 35.-50. rokom veku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013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Priznaky</a:t>
            </a:r>
            <a:r>
              <a:rPr lang="sk-SK" dirty="0" smtClean="0"/>
              <a:t> </a:t>
            </a:r>
            <a:r>
              <a:rPr lang="sk-SK" dirty="0" err="1" smtClean="0"/>
              <a:t>Huntingtonovej</a:t>
            </a:r>
            <a:r>
              <a:rPr lang="sk-SK" dirty="0" smtClean="0"/>
              <a:t> choroby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Abnormálne pohyby svalov</a:t>
            </a:r>
          </a:p>
          <a:p>
            <a:r>
              <a:rPr lang="sk-SK" dirty="0" err="1" smtClean="0"/>
              <a:t>Mimovôlové</a:t>
            </a:r>
            <a:r>
              <a:rPr lang="sk-SK" dirty="0" smtClean="0"/>
              <a:t> krútivé trhavé pohyby ktoré sa opakujú v jednom alebo viacerých svaloch- Tváre, hlavy, rúk a nôh</a:t>
            </a:r>
          </a:p>
          <a:p>
            <a:r>
              <a:rPr lang="sk-SK" dirty="0" smtClean="0"/>
              <a:t>Problémy s pamäťou</a:t>
            </a:r>
          </a:p>
          <a:p>
            <a:r>
              <a:rPr lang="sk-SK" dirty="0" smtClean="0"/>
              <a:t>Úsudkom</a:t>
            </a:r>
          </a:p>
          <a:p>
            <a:r>
              <a:rPr lang="sk-SK" dirty="0" smtClean="0"/>
              <a:t>Rečou</a:t>
            </a:r>
          </a:p>
          <a:p>
            <a:r>
              <a:rPr lang="sk-SK" dirty="0" smtClean="0"/>
              <a:t>Mimovoľné zvuky až nezrozumiteľnosť</a:t>
            </a:r>
          </a:p>
          <a:p>
            <a:r>
              <a:rPr lang="sk-SK" dirty="0" smtClean="0"/>
              <a:t>Rôzne psychiatrické prejavy: úzkosť ,zmeny nálad , podráždenosť</a:t>
            </a:r>
          </a:p>
          <a:p>
            <a:r>
              <a:rPr lang="sk-SK" dirty="0" smtClean="0"/>
              <a:t>Komplikácie: ako srdcové zlyhanie , poranenia spojené s pádom či zápal pľúc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763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Liečba </a:t>
            </a:r>
            <a:r>
              <a:rPr lang="sk-SK" dirty="0" err="1" smtClean="0"/>
              <a:t>Huntingtonovej</a:t>
            </a:r>
            <a:r>
              <a:rPr lang="sk-SK" dirty="0" smtClean="0"/>
              <a:t> choroby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Nedá sa vyliečiť</a:t>
            </a:r>
          </a:p>
          <a:p>
            <a:r>
              <a:rPr lang="sk-SK" dirty="0" smtClean="0"/>
              <a:t>Avšak vhodnou farmakologickou liečbou – </a:t>
            </a:r>
            <a:r>
              <a:rPr lang="sk-SK" dirty="0" err="1" smtClean="0"/>
              <a:t>antidepresíva</a:t>
            </a:r>
            <a:r>
              <a:rPr lang="sk-SK" dirty="0" smtClean="0"/>
              <a:t> , </a:t>
            </a:r>
            <a:r>
              <a:rPr lang="sk-SK" dirty="0" err="1" smtClean="0"/>
              <a:t>antipsychotiká</a:t>
            </a:r>
            <a:r>
              <a:rPr lang="sk-SK" dirty="0" smtClean="0"/>
              <a:t> , </a:t>
            </a:r>
            <a:r>
              <a:rPr lang="sk-SK" dirty="0" smtClean="0"/>
              <a:t>možno zmierniť ťažké psychiatrické prejavy, ktoré sprevádzajú ochorenie u </a:t>
            </a:r>
            <a:r>
              <a:rPr lang="sk-SK" dirty="0" smtClean="0"/>
              <a:t>pacientov</a:t>
            </a:r>
            <a:endParaRPr lang="sk-SK" dirty="0" smtClean="0"/>
          </a:p>
          <a:p>
            <a:r>
              <a:rPr lang="sk-SK" dirty="0" smtClean="0"/>
              <a:t>Psychoterapia im pomáha rozvíjať zručnosti, ako aj zvládať svoje poruchy správania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394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Príznaky demencie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Narušenie poznávacích funkcií-</a:t>
            </a:r>
            <a:r>
              <a:rPr lang="sk-SK" dirty="0" smtClean="0"/>
              <a:t>ktoré nám pomôžu myslieť, reagovať , znížením pamäťových schopní, problém s krátkodobou pamäťou ,kým dlhodobá zostáva zachovaná, problémy s orientáciou, problém s pozornosťou ,rečou , rozhodovaním</a:t>
            </a:r>
          </a:p>
          <a:p>
            <a:r>
              <a:rPr lang="sk-SK" b="1" dirty="0" smtClean="0"/>
              <a:t>Problémy so správaním a emóciami: </a:t>
            </a:r>
            <a:r>
              <a:rPr lang="sk-SK" dirty="0" err="1" smtClean="0"/>
              <a:t>Behaviorálno</a:t>
            </a:r>
            <a:r>
              <a:rPr lang="sk-SK" dirty="0" smtClean="0"/>
              <a:t> - </a:t>
            </a:r>
            <a:r>
              <a:rPr lang="sk-SK" dirty="0" smtClean="0"/>
              <a:t>psychologické , úzkosť, </a:t>
            </a:r>
            <a:r>
              <a:rPr lang="sk-SK" dirty="0" smtClean="0"/>
              <a:t>povznesená nálada,nervozita,depresia,apatia,bludy,halucinácie,nepokoj,agresívne </a:t>
            </a:r>
            <a:r>
              <a:rPr lang="sk-SK" dirty="0" smtClean="0"/>
              <a:t>správanie, blúdenie, stereotypná motorika, zmeny osobnosti , poruchy spánku či stravovania</a:t>
            </a:r>
          </a:p>
          <a:p>
            <a:r>
              <a:rPr lang="sk-SK" b="1" dirty="0" smtClean="0"/>
              <a:t>Narušenie aktivít denného života: </a:t>
            </a:r>
            <a:r>
              <a:rPr lang="sk-SK" dirty="0" smtClean="0"/>
              <a:t>zhoršenie schopnosti postarať sa o seba </a:t>
            </a:r>
          </a:p>
        </p:txBody>
      </p:sp>
    </p:spTree>
    <p:extLst>
      <p:ext uri="{BB962C8B-B14F-4D97-AF65-F5344CB8AC3E}">
        <p14:creationId xmlns:p14="http://schemas.microsoft.com/office/powerpoint/2010/main" val="239737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Demencia je dôsledok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Poškodenia mozgu, hlavne mozgovej kôry a neskôr aj mozgových štruktúr</a:t>
            </a:r>
          </a:p>
          <a:p>
            <a:r>
              <a:rPr lang="sk-SK" dirty="0" err="1" smtClean="0"/>
              <a:t>Neurodegeneratívneho</a:t>
            </a:r>
            <a:r>
              <a:rPr lang="sk-SK" dirty="0" smtClean="0"/>
              <a:t> ochorenia mozgu-mozgových buniek, proces je nezvratný ,ochorenie nie je vyliečiteľné</a:t>
            </a:r>
          </a:p>
          <a:p>
            <a:r>
              <a:rPr lang="sk-SK" dirty="0" smtClean="0"/>
              <a:t>Dôsledok škodlivých procesov-otrava organizmu , úrazy hlavy </a:t>
            </a:r>
          </a:p>
          <a:p>
            <a:r>
              <a:rPr lang="sk-SK" dirty="0" smtClean="0"/>
              <a:t>Dôsledok poškodenia cievneho zásobenia mozgu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79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Štádiá demencie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Bez zhoršenia poznávacích schopností</a:t>
            </a:r>
          </a:p>
          <a:p>
            <a:r>
              <a:rPr lang="sk-SK" dirty="0" smtClean="0"/>
              <a:t>Zhoršenie pamäti spájané s vekom</a:t>
            </a:r>
          </a:p>
          <a:p>
            <a:r>
              <a:rPr lang="sk-SK" dirty="0" smtClean="0"/>
              <a:t>Mierna porucha poznávania</a:t>
            </a:r>
          </a:p>
          <a:p>
            <a:r>
              <a:rPr lang="sk-SK" dirty="0" smtClean="0"/>
              <a:t>Ľahká demencia</a:t>
            </a:r>
          </a:p>
          <a:p>
            <a:r>
              <a:rPr lang="sk-SK" dirty="0" smtClean="0"/>
              <a:t>Mierna demencia</a:t>
            </a:r>
          </a:p>
          <a:p>
            <a:r>
              <a:rPr lang="sk-SK" dirty="0" smtClean="0"/>
              <a:t>Stredne ťažká demencia</a:t>
            </a:r>
          </a:p>
          <a:p>
            <a:r>
              <a:rPr lang="sk-SK" dirty="0" smtClean="0"/>
              <a:t>Ťažká demencia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787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Diagnostika demencie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Diagnostika by mala byť urobená čo najskôr ,pretože možno nasadiť liečbu čo najskôr a predĺžiť dobré fungovanie človeka aj napriek chorobe</a:t>
            </a:r>
          </a:p>
          <a:p>
            <a:r>
              <a:rPr lang="sk-SK" dirty="0" smtClean="0"/>
              <a:t>Pri vyšetrení sa podieľajú viacerí odborníci – psychológovia, liečebný pedagógovia ,neurológovia, psychiatri</a:t>
            </a:r>
          </a:p>
          <a:p>
            <a:r>
              <a:rPr lang="sk-SK" b="1" dirty="0" smtClean="0"/>
              <a:t>Zistenie informácií o problémoch</a:t>
            </a:r>
            <a:r>
              <a:rPr lang="sk-SK" dirty="0" smtClean="0"/>
              <a:t>-</a:t>
            </a:r>
            <a:r>
              <a:rPr lang="sk-SK" b="1" dirty="0" smtClean="0"/>
              <a:t> </a:t>
            </a:r>
            <a:r>
              <a:rPr lang="sk-SK" dirty="0" smtClean="0"/>
              <a:t>anamnéza rodinná , príznaky ,lieková anamnéza</a:t>
            </a:r>
          </a:p>
          <a:p>
            <a:r>
              <a:rPr lang="sk-SK" b="1" dirty="0" smtClean="0"/>
              <a:t>Orientačné vyšetrenie poznávacích funkcií-</a:t>
            </a:r>
            <a:r>
              <a:rPr lang="sk-SK" dirty="0" smtClean="0"/>
              <a:t>vyšetrenie pamäti, pozornosti ,</a:t>
            </a:r>
            <a:r>
              <a:rPr lang="sk-SK" dirty="0" err="1" smtClean="0"/>
              <a:t>reči,mysslennia</a:t>
            </a:r>
            <a:r>
              <a:rPr lang="sk-SK" dirty="0" smtClean="0"/>
              <a:t> </a:t>
            </a:r>
            <a:r>
              <a:rPr lang="sk-SK" dirty="0" smtClean="0"/>
              <a:t>a iných schopností</a:t>
            </a:r>
          </a:p>
          <a:p>
            <a:pPr marL="0" indent="0">
              <a:buNone/>
            </a:pPr>
            <a:r>
              <a:rPr lang="sk-SK" dirty="0" smtClean="0"/>
              <a:t>-Krátke orientačné </a:t>
            </a:r>
            <a:r>
              <a:rPr lang="sk-SK" dirty="0" err="1" smtClean="0"/>
              <a:t>skriningové</a:t>
            </a:r>
            <a:r>
              <a:rPr lang="sk-SK" dirty="0" smtClean="0"/>
              <a:t> testy</a:t>
            </a:r>
            <a:r>
              <a:rPr lang="sk-SK" dirty="0"/>
              <a:t> </a:t>
            </a:r>
            <a:r>
              <a:rPr lang="sk-SK" dirty="0" smtClean="0"/>
              <a:t>MMSE test-test kognitívnych funkcií</a:t>
            </a:r>
          </a:p>
          <a:p>
            <a:pPr marL="0" indent="0">
              <a:buNone/>
            </a:pPr>
            <a:r>
              <a:rPr lang="sk-SK" dirty="0" smtClean="0"/>
              <a:t>-niektoré zariadenia ponúkajú bezplatnú možnosť testovania pamäti , napr. centrum MEMORY</a:t>
            </a:r>
          </a:p>
          <a:p>
            <a:r>
              <a:rPr lang="sk-SK" b="1" dirty="0" smtClean="0"/>
              <a:t>Telesné vyšetrenie a vyšetrenie zobrazovacími metódami</a:t>
            </a:r>
            <a:r>
              <a:rPr lang="sk-SK" dirty="0" smtClean="0"/>
              <a:t>-podmienkou určenia diagnózy je vyšetrenie u neurológa alebo psychiatra</a:t>
            </a:r>
          </a:p>
          <a:p>
            <a:pPr marL="0" indent="0">
              <a:buNone/>
            </a:pPr>
            <a:r>
              <a:rPr lang="sk-SK" dirty="0" smtClean="0"/>
              <a:t>-</a:t>
            </a:r>
            <a:r>
              <a:rPr lang="sk-SK" b="1" dirty="0" smtClean="0"/>
              <a:t>telesné vyšetrenie pozostáva</a:t>
            </a:r>
            <a:r>
              <a:rPr lang="sk-SK" dirty="0" smtClean="0"/>
              <a:t>: vyšetrenie TK,EKG, vyšetrenia hormónov štítnej žľazy a laboratórneho vyšetrenia,</a:t>
            </a:r>
          </a:p>
          <a:p>
            <a:pPr marL="0" indent="0">
              <a:buNone/>
            </a:pPr>
            <a:r>
              <a:rPr lang="sk-SK" b="1" dirty="0" smtClean="0"/>
              <a:t>-vyšetrenia zobrazovacími technikami: </a:t>
            </a:r>
            <a:r>
              <a:rPr lang="sk-SK" dirty="0" smtClean="0"/>
              <a:t>CT mozgu, magnetická rezonancia, EEG,PET</a:t>
            </a:r>
          </a:p>
        </p:txBody>
      </p:sp>
    </p:spTree>
    <p:extLst>
      <p:ext uri="{BB962C8B-B14F-4D97-AF65-F5344CB8AC3E}">
        <p14:creationId xmlns:p14="http://schemas.microsoft.com/office/powerpoint/2010/main" val="272189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Liečba Demencie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Väčšina typov demencie sa nedá vyliečiť , ale existujú spôsoby ako ich spomaliť</a:t>
            </a:r>
          </a:p>
          <a:p>
            <a:r>
              <a:rPr lang="sk-SK" b="1" dirty="0" smtClean="0"/>
              <a:t>Orientácia v realite- </a:t>
            </a:r>
            <a:r>
              <a:rPr lang="sk-SK" dirty="0" smtClean="0"/>
              <a:t>hodiny kalendár , označiť priestor jasnými nápismi</a:t>
            </a:r>
          </a:p>
          <a:p>
            <a:r>
              <a:rPr lang="sk-SK" b="1" dirty="0" smtClean="0"/>
              <a:t>Validácia NAOMI FAIL-Je </a:t>
            </a:r>
            <a:r>
              <a:rPr lang="sk-SK" dirty="0" smtClean="0"/>
              <a:t>spôsob komunikácie ,pri ktorej je dôležité akceptovanie emócií človeka s demenciou, uznanie jeho hodnoty a empatické pochopenie jeho potrieb</a:t>
            </a:r>
          </a:p>
          <a:p>
            <a:r>
              <a:rPr lang="sk-SK" b="1" dirty="0" smtClean="0"/>
              <a:t>Reminiscencia-</a:t>
            </a:r>
            <a:r>
              <a:rPr lang="sk-SK" dirty="0" smtClean="0"/>
              <a:t>pri tejto metóde sa pracuje so spomienkami a s dlhodobou pamäťou, ide o prístup kde je veľmi užitočná spolupráca s rodinou</a:t>
            </a:r>
          </a:p>
          <a:p>
            <a:r>
              <a:rPr lang="sk-SK" b="1" dirty="0" smtClean="0"/>
              <a:t>Kognitívny tréning-</a:t>
            </a:r>
            <a:r>
              <a:rPr lang="sk-SK" dirty="0" smtClean="0"/>
              <a:t>Je program, ktorého cieľom je cez špeciálne cvičenia a úlohy precvičovať poznávacie funkcie</a:t>
            </a:r>
          </a:p>
          <a:p>
            <a:r>
              <a:rPr lang="sk-SK" b="1" dirty="0" err="1" smtClean="0"/>
              <a:t>Arteterapia</a:t>
            </a:r>
            <a:r>
              <a:rPr lang="sk-SK" b="1" dirty="0" smtClean="0"/>
              <a:t> a </a:t>
            </a:r>
            <a:r>
              <a:rPr lang="sk-SK" b="1" dirty="0" err="1" smtClean="0"/>
              <a:t>muzikoterapia</a:t>
            </a:r>
            <a:endParaRPr lang="sk-SK" b="1" dirty="0" smtClean="0"/>
          </a:p>
          <a:p>
            <a:r>
              <a:rPr lang="sk-SK" b="1" dirty="0" err="1" smtClean="0"/>
              <a:t>Snoezelen</a:t>
            </a:r>
            <a:r>
              <a:rPr lang="sk-SK" b="1" dirty="0" smtClean="0"/>
              <a:t>-j</a:t>
            </a:r>
            <a:r>
              <a:rPr lang="sk-SK" dirty="0" smtClean="0"/>
              <a:t>e terapia ktorá umožňuje stimuláciu a zároveň relaxáciu človeka s demenciou vďaka zapojeniu všetkých jeho zmyslov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85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50" name="Picture 2" descr="Snoezelen Räume – ISN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245" y="335901"/>
            <a:ext cx="7641772" cy="540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77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znížiť riziko demencie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Zdravá strava</a:t>
            </a:r>
          </a:p>
          <a:p>
            <a:r>
              <a:rPr lang="sk-SK" dirty="0" smtClean="0"/>
              <a:t>Redukcia </a:t>
            </a:r>
            <a:r>
              <a:rPr lang="sk-SK" dirty="0" err="1" smtClean="0"/>
              <a:t>vaskulárnych</a:t>
            </a:r>
            <a:r>
              <a:rPr lang="sk-SK" dirty="0" smtClean="0"/>
              <a:t> ochorení</a:t>
            </a:r>
          </a:p>
          <a:p>
            <a:r>
              <a:rPr lang="sk-SK" dirty="0" smtClean="0"/>
              <a:t>Fyzická aktivita</a:t>
            </a:r>
          </a:p>
          <a:p>
            <a:r>
              <a:rPr lang="sk-SK" dirty="0" smtClean="0"/>
              <a:t>Socializácia</a:t>
            </a:r>
          </a:p>
          <a:p>
            <a:r>
              <a:rPr lang="sk-SK" dirty="0" smtClean="0"/>
              <a:t>Vzdelávanie a mentálna aktivita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393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6600" dirty="0" smtClean="0"/>
              <a:t>   Ďakujeme </a:t>
            </a:r>
            <a:r>
              <a:rPr lang="sk-SK" sz="6600" dirty="0" smtClean="0"/>
              <a:t>za vašu</a:t>
            </a:r>
          </a:p>
          <a:p>
            <a:pPr marL="0" indent="0">
              <a:buNone/>
            </a:pPr>
            <a:r>
              <a:rPr lang="sk-SK" sz="6600" dirty="0" smtClean="0"/>
              <a:t>        </a:t>
            </a:r>
            <a:r>
              <a:rPr lang="sk-SK" sz="6600" dirty="0" smtClean="0"/>
              <a:t>pozornosť.</a:t>
            </a:r>
            <a:endParaRPr lang="sk-SK" sz="6600" dirty="0"/>
          </a:p>
        </p:txBody>
      </p:sp>
    </p:spTree>
    <p:extLst>
      <p:ext uri="{BB962C8B-B14F-4D97-AF65-F5344CB8AC3E}">
        <p14:creationId xmlns:p14="http://schemas.microsoft.com/office/powerpoint/2010/main" val="35473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Príčinou demencie môže byť až 60rôznych ochorení . Niektoré sú liečiteľné , ale väčšina nie</a:t>
            </a:r>
          </a:p>
          <a:p>
            <a:r>
              <a:rPr lang="sk-SK" dirty="0" smtClean="0"/>
              <a:t>Napríklad ochorenie štítnej žľazy alebo niektoré formy depresie , ktoré vyvolávajú demenciu je možné vyliečiť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24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sa odohráva v ľudskom mozgu ?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Najčastejšie sa stretávame v praxi s </a:t>
            </a:r>
            <a:r>
              <a:rPr lang="sk-SK" dirty="0" err="1" smtClean="0"/>
              <a:t>demnciou</a:t>
            </a:r>
            <a:r>
              <a:rPr lang="sk-SK" dirty="0" smtClean="0"/>
              <a:t> spôsobenou </a:t>
            </a:r>
            <a:r>
              <a:rPr lang="sk-SK" dirty="0" err="1" smtClean="0"/>
              <a:t>Alzheimerovou</a:t>
            </a:r>
            <a:r>
              <a:rPr lang="sk-SK" dirty="0" smtClean="0"/>
              <a:t> chorobou</a:t>
            </a:r>
          </a:p>
          <a:p>
            <a:r>
              <a:rPr lang="sk-SK" dirty="0" err="1" smtClean="0"/>
              <a:t>Alzheimerova</a:t>
            </a:r>
            <a:r>
              <a:rPr lang="sk-SK" dirty="0" smtClean="0"/>
              <a:t> choroba je progresívne degeneratívne ochorenie u ktorého dochádza k hromadeniu chorých bielkovín v mozgu</a:t>
            </a:r>
          </a:p>
          <a:p>
            <a:r>
              <a:rPr lang="sk-SK" dirty="0" smtClean="0"/>
              <a:t>Dôsledkom je potom </a:t>
            </a:r>
            <a:r>
              <a:rPr lang="sk-SK" dirty="0" smtClean="0"/>
              <a:t>ú</a:t>
            </a:r>
            <a:r>
              <a:rPr lang="sk-SK" dirty="0" smtClean="0"/>
              <a:t>bytok </a:t>
            </a:r>
            <a:r>
              <a:rPr lang="sk-SK" dirty="0" smtClean="0"/>
              <a:t>neurónov , zmena štruktúry mozgu a celková atrofia </a:t>
            </a:r>
            <a:r>
              <a:rPr lang="sk-SK" dirty="0" smtClean="0"/>
              <a:t>mozgu</a:t>
            </a:r>
          </a:p>
          <a:p>
            <a:r>
              <a:rPr lang="sk-SK" dirty="0" smtClean="0"/>
              <a:t> </a:t>
            </a:r>
            <a:r>
              <a:rPr lang="sk-SK" dirty="0" smtClean="0"/>
              <a:t>Neuróny nemôžu vzájomne komunikovať a vykonávať svoju funkciu- prenos informácií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98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Progresia demencie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Prechodnou fázou medzi normálnym stavom v  oblasti celkovej kognitívnej výkonnosti a demenciou je mierna kognitívna porucha –</a:t>
            </a:r>
            <a:r>
              <a:rPr lang="sk-SK" dirty="0" smtClean="0"/>
              <a:t>MCI, </a:t>
            </a:r>
            <a:r>
              <a:rPr lang="sk-SK" dirty="0" smtClean="0"/>
              <a:t>Je to stav nie choroba</a:t>
            </a:r>
          </a:p>
          <a:p>
            <a:r>
              <a:rPr lang="sk-SK" dirty="0" smtClean="0"/>
              <a:t>Títo ľudia sú úplne  sebestační, sťažujú sa že si ťažko pamätajú</a:t>
            </a:r>
          </a:p>
          <a:p>
            <a:r>
              <a:rPr lang="sk-SK" dirty="0" smtClean="0"/>
              <a:t>Psychologickým vyšetrením sa zistí porucha kognitívnych funkcií, ktorá však ešte nie je závažná, ako pri syndróme demencie a nezodpovedá normálnemu procesu starnutia </a:t>
            </a:r>
            <a:endParaRPr lang="sk-SK" dirty="0" smtClean="0"/>
          </a:p>
          <a:p>
            <a:r>
              <a:rPr lang="sk-SK" dirty="0" smtClean="0"/>
              <a:t>Stav </a:t>
            </a:r>
            <a:r>
              <a:rPr lang="sk-SK" dirty="0" smtClean="0"/>
              <a:t>sa môže zhoršiť asi u 10% z nich po roku je diagnostikovaná demencia</a:t>
            </a:r>
          </a:p>
          <a:p>
            <a:r>
              <a:rPr lang="sk-SK" dirty="0" smtClean="0"/>
              <a:t>Asi u 40%-50% sa do roka problémy s pamäťou </a:t>
            </a:r>
            <a:r>
              <a:rPr lang="sk-SK" dirty="0" smtClean="0"/>
              <a:t>normalizujú</a:t>
            </a:r>
          </a:p>
          <a:p>
            <a:r>
              <a:rPr lang="sk-SK" dirty="0" smtClean="0"/>
              <a:t> </a:t>
            </a:r>
            <a:r>
              <a:rPr lang="sk-SK" dirty="0" smtClean="0"/>
              <a:t>Príčinou môže prechodná choroba, užívanie niektorých liekov alebo depresia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207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Väčšina demencií sa rozvíja  pomaly a je ťažké odlíšiť mierne poruchy pamäti od normálneho starnutia a včasných prejavov </a:t>
            </a:r>
            <a:r>
              <a:rPr lang="sk-SK" dirty="0" smtClean="0"/>
              <a:t>demencie</a:t>
            </a:r>
          </a:p>
          <a:p>
            <a:r>
              <a:rPr lang="sk-SK" dirty="0" smtClean="0"/>
              <a:t> </a:t>
            </a:r>
            <a:r>
              <a:rPr lang="sk-SK" dirty="0" smtClean="0"/>
              <a:t>Preto je dôležité absolvovať pravidelné kontrolné vyšetrenia ,aby sa v prípade potreby začala včasná liečba </a:t>
            </a:r>
            <a:r>
              <a:rPr lang="sk-SK" dirty="0" smtClean="0"/>
              <a:t>demencie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622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Demencie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Alzheimerova</a:t>
            </a:r>
            <a:r>
              <a:rPr lang="sk-SK" dirty="0" smtClean="0"/>
              <a:t> choroba</a:t>
            </a:r>
          </a:p>
          <a:p>
            <a:r>
              <a:rPr lang="sk-SK" dirty="0" err="1" smtClean="0"/>
              <a:t>Vaskulárna</a:t>
            </a:r>
            <a:r>
              <a:rPr lang="sk-SK" dirty="0" smtClean="0"/>
              <a:t> demencia</a:t>
            </a:r>
          </a:p>
          <a:p>
            <a:r>
              <a:rPr lang="sk-SK" dirty="0" err="1" smtClean="0"/>
              <a:t>Parkinsonova</a:t>
            </a:r>
            <a:r>
              <a:rPr lang="sk-SK" dirty="0" smtClean="0"/>
              <a:t> choroba</a:t>
            </a:r>
          </a:p>
          <a:p>
            <a:r>
              <a:rPr lang="sk-SK" dirty="0" smtClean="0"/>
              <a:t>Demencia s </a:t>
            </a:r>
            <a:r>
              <a:rPr lang="sk-SK" dirty="0" err="1" smtClean="0"/>
              <a:t>Lewyho</a:t>
            </a:r>
            <a:r>
              <a:rPr lang="sk-SK" dirty="0" smtClean="0"/>
              <a:t> telieskami</a:t>
            </a:r>
          </a:p>
          <a:p>
            <a:r>
              <a:rPr lang="sk-SK" dirty="0" err="1" smtClean="0"/>
              <a:t>Frontotemporálna</a:t>
            </a:r>
            <a:r>
              <a:rPr lang="sk-SK" dirty="0" smtClean="0"/>
              <a:t> demencia</a:t>
            </a:r>
          </a:p>
          <a:p>
            <a:r>
              <a:rPr lang="sk-SK" dirty="0" err="1" smtClean="0"/>
              <a:t>Huntingtonova</a:t>
            </a:r>
            <a:r>
              <a:rPr lang="sk-SK" dirty="0" smtClean="0"/>
              <a:t> choroba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1077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Alzheimerova</a:t>
            </a:r>
            <a:r>
              <a:rPr lang="sk-SK" dirty="0" smtClean="0"/>
              <a:t> choroba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Objavuje sa v 50 až 70% prípadov zo všetkých demencií</a:t>
            </a:r>
          </a:p>
          <a:p>
            <a:r>
              <a:rPr lang="sk-SK" dirty="0" smtClean="0"/>
              <a:t>Niekedy sa vyskytuje aj v kombinácii s inými typmi</a:t>
            </a:r>
          </a:p>
          <a:p>
            <a:r>
              <a:rPr lang="sk-SK" dirty="0" smtClean="0"/>
              <a:t>Má veľmi pomalý nástup</a:t>
            </a:r>
          </a:p>
          <a:p>
            <a:r>
              <a:rPr lang="sk-SK" dirty="0" smtClean="0"/>
              <a:t>Prejavuje sa poruchami krátkodobej pamäte</a:t>
            </a:r>
          </a:p>
          <a:p>
            <a:r>
              <a:rPr lang="sk-SK" dirty="0" smtClean="0"/>
              <a:t>Problémy s koncentráciou</a:t>
            </a:r>
          </a:p>
          <a:p>
            <a:r>
              <a:rPr lang="sk-SK" dirty="0" smtClean="0"/>
              <a:t>Problémy zapamätávať si nové informácie</a:t>
            </a:r>
          </a:p>
          <a:p>
            <a:r>
              <a:rPr lang="sk-SK" dirty="0" smtClean="0"/>
              <a:t>Menej schopní logicky myslieť alebo si vytvárať úsudok</a:t>
            </a:r>
          </a:p>
          <a:p>
            <a:r>
              <a:rPr lang="sk-SK" dirty="0" smtClean="0"/>
              <a:t>Dlhodobá pamäť s počiatku zachovaná-postupne sa objavujú poruchy orientácie v čase aj </a:t>
            </a:r>
            <a:r>
              <a:rPr lang="sk-SK" dirty="0" smtClean="0"/>
              <a:t>priestore</a:t>
            </a:r>
            <a:endParaRPr lang="sk-SK" dirty="0" smtClean="0"/>
          </a:p>
          <a:p>
            <a:r>
              <a:rPr lang="sk-SK" dirty="0" smtClean="0"/>
              <a:t>V pokročilejších štádiách prestávajú pacienti spoznávať svojich blízkych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37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Nie sú schopní vykonávať </a:t>
            </a:r>
            <a:r>
              <a:rPr lang="sk-SK" dirty="0" err="1" smtClean="0"/>
              <a:t>denodenné</a:t>
            </a:r>
            <a:r>
              <a:rPr lang="sk-SK" dirty="0" smtClean="0"/>
              <a:t> aktivity</a:t>
            </a:r>
            <a:endParaRPr lang="sk-SK" dirty="0" smtClean="0"/>
          </a:p>
          <a:p>
            <a:r>
              <a:rPr lang="sk-SK" b="1" dirty="0" err="1" smtClean="0"/>
              <a:t>Alheimerovu</a:t>
            </a:r>
            <a:r>
              <a:rPr lang="sk-SK" dirty="0" smtClean="0"/>
              <a:t> chorobu rozlišujeme- </a:t>
            </a:r>
            <a:r>
              <a:rPr lang="sk-SK" b="1" dirty="0" smtClean="0"/>
              <a:t>Demenciu so skorým začiatkom </a:t>
            </a:r>
            <a:r>
              <a:rPr lang="sk-SK" dirty="0" smtClean="0"/>
              <a:t>do 65 rokov, </a:t>
            </a:r>
            <a:r>
              <a:rPr lang="sk-SK" b="1" dirty="0" smtClean="0"/>
              <a:t>neskorým začiatkom od </a:t>
            </a:r>
            <a:r>
              <a:rPr lang="sk-SK" dirty="0" smtClean="0"/>
              <a:t>65 rokov</a:t>
            </a:r>
          </a:p>
          <a:p>
            <a:r>
              <a:rPr lang="sk-SK" dirty="0" smtClean="0"/>
              <a:t>Zatiaľ nepoznáme žiadnu účinnú liečbu , ktorá by dokázala vyliečiť </a:t>
            </a:r>
            <a:r>
              <a:rPr lang="sk-SK" dirty="0" err="1" smtClean="0"/>
              <a:t>Alzheimerovu</a:t>
            </a:r>
            <a:r>
              <a:rPr lang="sk-SK" dirty="0" smtClean="0"/>
              <a:t> chorobu</a:t>
            </a:r>
          </a:p>
          <a:p>
            <a:r>
              <a:rPr lang="sk-SK" dirty="0" smtClean="0"/>
              <a:t>Lieky a nefarmakologické intervencie však dokážu aktivizovať </a:t>
            </a:r>
            <a:r>
              <a:rPr lang="sk-SK" dirty="0" err="1" smtClean="0"/>
              <a:t>spoznávacie</a:t>
            </a:r>
            <a:r>
              <a:rPr lang="sk-SK" dirty="0" smtClean="0"/>
              <a:t> funkcie a spomaliť postup choroby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3780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383</TotalTime>
  <Words>1276</Words>
  <Application>Microsoft Office PowerPoint</Application>
  <PresentationFormat>Širokouhlá</PresentationFormat>
  <Paragraphs>147</Paragraphs>
  <Slides>25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Fazeta</vt:lpstr>
      <vt:lpstr> Demencia</vt:lpstr>
      <vt:lpstr>Demencia je dôsledok</vt:lpstr>
      <vt:lpstr>Prezentácia programu PowerPoint</vt:lpstr>
      <vt:lpstr>Čo sa odohráva v ľudskom mozgu ?</vt:lpstr>
      <vt:lpstr>Progresia demencie </vt:lpstr>
      <vt:lpstr>Prezentácia programu PowerPoint</vt:lpstr>
      <vt:lpstr>Typy Demencie</vt:lpstr>
      <vt:lpstr>Alzheimerova choroba</vt:lpstr>
      <vt:lpstr>Prezentácia programu PowerPoint</vt:lpstr>
      <vt:lpstr>Vaskulárna demencia</vt:lpstr>
      <vt:lpstr>Prezentácia programu PowerPoint</vt:lpstr>
      <vt:lpstr>Parkinsonova choroba</vt:lpstr>
      <vt:lpstr>Prezentácia programu PowerPoint</vt:lpstr>
      <vt:lpstr>Demencia s Lewyho telieskami</vt:lpstr>
      <vt:lpstr>Frontotemporálna demencia</vt:lpstr>
      <vt:lpstr>Huntingtonova choroba</vt:lpstr>
      <vt:lpstr>Priznaky Huntingtonovej choroby</vt:lpstr>
      <vt:lpstr>Liečba Huntingtonovej choroby</vt:lpstr>
      <vt:lpstr>Príznaky demencie</vt:lpstr>
      <vt:lpstr>Štádiá demencie</vt:lpstr>
      <vt:lpstr>Diagnostika demencie</vt:lpstr>
      <vt:lpstr>Liečba Demencie</vt:lpstr>
      <vt:lpstr>Prezentácia programu PowerPoint</vt:lpstr>
      <vt:lpstr>Ako znížiť riziko demencie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Demencia</dc:title>
  <dc:creator>VO3B</dc:creator>
  <cp:lastModifiedBy>VO3B</cp:lastModifiedBy>
  <cp:revision>24</cp:revision>
  <dcterms:created xsi:type="dcterms:W3CDTF">2024-11-08T08:24:21Z</dcterms:created>
  <dcterms:modified xsi:type="dcterms:W3CDTF">2024-11-18T14:56:47Z</dcterms:modified>
</cp:coreProperties>
</file>