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13"/>
  </p:notesMasterIdLst>
  <p:sldIdLst>
    <p:sldId id="275" r:id="rId2"/>
    <p:sldId id="277" r:id="rId3"/>
    <p:sldId id="278" r:id="rId4"/>
    <p:sldId id="279" r:id="rId5"/>
    <p:sldId id="281" r:id="rId6"/>
    <p:sldId id="282" r:id="rId7"/>
    <p:sldId id="283" r:id="rId8"/>
    <p:sldId id="284" r:id="rId9"/>
    <p:sldId id="286" r:id="rId10"/>
    <p:sldId id="322" r:id="rId11"/>
    <p:sldId id="373" r:id="rId12"/>
    <p:sldId id="381" r:id="rId13"/>
    <p:sldId id="382" r:id="rId14"/>
    <p:sldId id="386" r:id="rId15"/>
    <p:sldId id="383" r:id="rId16"/>
    <p:sldId id="387" r:id="rId17"/>
    <p:sldId id="269" r:id="rId18"/>
    <p:sldId id="276" r:id="rId19"/>
    <p:sldId id="388" r:id="rId20"/>
    <p:sldId id="288" r:id="rId21"/>
    <p:sldId id="389" r:id="rId22"/>
    <p:sldId id="300" r:id="rId23"/>
    <p:sldId id="308" r:id="rId24"/>
    <p:sldId id="331" r:id="rId25"/>
    <p:sldId id="384" r:id="rId26"/>
    <p:sldId id="390" r:id="rId27"/>
    <p:sldId id="341" r:id="rId28"/>
    <p:sldId id="287" r:id="rId29"/>
    <p:sldId id="391" r:id="rId30"/>
    <p:sldId id="392" r:id="rId31"/>
    <p:sldId id="295" r:id="rId32"/>
    <p:sldId id="289" r:id="rId33"/>
    <p:sldId id="290" r:id="rId34"/>
    <p:sldId id="296" r:id="rId35"/>
    <p:sldId id="293" r:id="rId36"/>
    <p:sldId id="294" r:id="rId37"/>
    <p:sldId id="256" r:id="rId38"/>
    <p:sldId id="258" r:id="rId39"/>
    <p:sldId id="264" r:id="rId40"/>
    <p:sldId id="393" r:id="rId41"/>
    <p:sldId id="394" r:id="rId42"/>
    <p:sldId id="301" r:id="rId43"/>
    <p:sldId id="302" r:id="rId44"/>
    <p:sldId id="303" r:id="rId45"/>
    <p:sldId id="304" r:id="rId46"/>
    <p:sldId id="305" r:id="rId47"/>
    <p:sldId id="395" r:id="rId48"/>
    <p:sldId id="306" r:id="rId49"/>
    <p:sldId id="396" r:id="rId50"/>
    <p:sldId id="309" r:id="rId51"/>
    <p:sldId id="310" r:id="rId52"/>
    <p:sldId id="311" r:id="rId53"/>
    <p:sldId id="315" r:id="rId54"/>
    <p:sldId id="397" r:id="rId55"/>
    <p:sldId id="398" r:id="rId56"/>
    <p:sldId id="274" r:id="rId57"/>
    <p:sldId id="280" r:id="rId58"/>
    <p:sldId id="399" r:id="rId59"/>
    <p:sldId id="400" r:id="rId60"/>
    <p:sldId id="332" r:id="rId61"/>
    <p:sldId id="337" r:id="rId62"/>
    <p:sldId id="333" r:id="rId63"/>
    <p:sldId id="334" r:id="rId64"/>
    <p:sldId id="335" r:id="rId65"/>
    <p:sldId id="336" r:id="rId66"/>
    <p:sldId id="401" r:id="rId67"/>
    <p:sldId id="402" r:id="rId68"/>
    <p:sldId id="403" r:id="rId69"/>
    <p:sldId id="404" r:id="rId70"/>
    <p:sldId id="405" r:id="rId71"/>
    <p:sldId id="406" r:id="rId72"/>
    <p:sldId id="407" r:id="rId73"/>
    <p:sldId id="298" r:id="rId74"/>
    <p:sldId id="299" r:id="rId75"/>
    <p:sldId id="408" r:id="rId76"/>
    <p:sldId id="409" r:id="rId77"/>
    <p:sldId id="410" r:id="rId78"/>
    <p:sldId id="411" r:id="rId79"/>
    <p:sldId id="412" r:id="rId80"/>
    <p:sldId id="413" r:id="rId81"/>
    <p:sldId id="414" r:id="rId82"/>
    <p:sldId id="415" r:id="rId83"/>
    <p:sldId id="416" r:id="rId84"/>
    <p:sldId id="417" r:id="rId85"/>
    <p:sldId id="418" r:id="rId86"/>
    <p:sldId id="419" r:id="rId87"/>
    <p:sldId id="420" r:id="rId88"/>
    <p:sldId id="421" r:id="rId89"/>
    <p:sldId id="422" r:id="rId90"/>
    <p:sldId id="358" r:id="rId91"/>
    <p:sldId id="423" r:id="rId92"/>
    <p:sldId id="297" r:id="rId93"/>
    <p:sldId id="424" r:id="rId94"/>
    <p:sldId id="425" r:id="rId95"/>
    <p:sldId id="318" r:id="rId96"/>
    <p:sldId id="426" r:id="rId97"/>
    <p:sldId id="427" r:id="rId98"/>
    <p:sldId id="313" r:id="rId99"/>
    <p:sldId id="320" r:id="rId100"/>
    <p:sldId id="428" r:id="rId101"/>
    <p:sldId id="307" r:id="rId102"/>
    <p:sldId id="429" r:id="rId103"/>
    <p:sldId id="430" r:id="rId104"/>
    <p:sldId id="321" r:id="rId105"/>
    <p:sldId id="314" r:id="rId106"/>
    <p:sldId id="431" r:id="rId107"/>
    <p:sldId id="319" r:id="rId108"/>
    <p:sldId id="432" r:id="rId109"/>
    <p:sldId id="433" r:id="rId110"/>
    <p:sldId id="434" r:id="rId111"/>
    <p:sldId id="435" r:id="rId1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8"/>
    <p:restoredTop sz="94674"/>
  </p:normalViewPr>
  <p:slideViewPr>
    <p:cSldViewPr>
      <p:cViewPr varScale="1">
        <p:scale>
          <a:sx n="124" d="100"/>
          <a:sy n="124" d="100"/>
        </p:scale>
        <p:origin x="163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D188F-99DF-44A5-BD20-FBC1E7A294A6}" type="datetimeFigureOut">
              <a:rPr lang="sk-SK" smtClean="0"/>
              <a:t>27.3.25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7B103-2B73-4ED9-87E9-536F503A5E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542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8DC76-FA16-41F8-A18C-DBB8EDC0D6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75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5BD3D-0B13-41D2-BE1E-38D9A0853BFD}" type="slidenum">
              <a:rPr lang="sl-SI" smtClean="0">
                <a:latin typeface="Arial" pitchFamily="34" charset="0"/>
              </a:rPr>
              <a:pPr/>
              <a:t>17</a:t>
            </a:fld>
            <a:endParaRPr lang="sl-SI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k-SK">
                <a:latin typeface="Arial" pitchFamily="34" charset="0"/>
              </a:rPr>
              <a:t>Antimikrobiálne spektrum udáva mikrobiálne druhy, na ktoré liek pôsobí.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EBAC0-9453-48BF-8C94-8ECEE4FBF558}" type="slidenum">
              <a:rPr lang="sl-SI" smtClean="0">
                <a:latin typeface="Arial" pitchFamily="34" charset="0"/>
              </a:rPr>
              <a:pPr/>
              <a:t>18</a:t>
            </a:fld>
            <a:endParaRPr lang="sl-SI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k-SK">
                <a:latin typeface="Arial" pitchFamily="34" charset="0"/>
              </a:rPr>
              <a:t>Antibiotiká a chemoterapeutiká využívajú rozdiely v stavbe bakteriálnych buniek a buniek ľudského organizmu.</a:t>
            </a:r>
          </a:p>
          <a:p>
            <a:pPr eaLnBrk="1" hangingPunct="1"/>
            <a:r>
              <a:rPr lang="sk-SK">
                <a:latin typeface="Arial" pitchFamily="34" charset="0"/>
              </a:rPr>
              <a:t> Delia sa na základe mechanizmu účinku, t.j. podľa toho na ktoré ciele v bakteriálnych bunkách pôsobia. </a:t>
            </a:r>
          </a:p>
          <a:p>
            <a:pPr eaLnBrk="1" hangingPunct="1"/>
            <a:r>
              <a:rPr lang="sk-SK">
                <a:latin typeface="Arial" pitchFamily="34" charset="0"/>
              </a:rPr>
              <a:t>Antibiotiká a chemoterapeutiká môžu účinkovať na úrovni:</a:t>
            </a:r>
            <a:r>
              <a:rPr lang="en-US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EBAC0-9453-48BF-8C94-8ECEE4FBF558}" type="slidenum">
              <a:rPr lang="sl-SI" smtClean="0">
                <a:latin typeface="Arial" pitchFamily="34" charset="0"/>
              </a:rPr>
              <a:pPr/>
              <a:t>19</a:t>
            </a:fld>
            <a:endParaRPr lang="sl-SI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k-SK">
                <a:latin typeface="Arial" pitchFamily="34" charset="0"/>
              </a:rPr>
              <a:t>Antibiotiká a chemoterapeutiká využívajú rozdiely v stavbe bakteriálnych buniek a buniek ľudského organizmu.</a:t>
            </a:r>
          </a:p>
          <a:p>
            <a:pPr eaLnBrk="1" hangingPunct="1"/>
            <a:r>
              <a:rPr lang="sk-SK">
                <a:latin typeface="Arial" pitchFamily="34" charset="0"/>
              </a:rPr>
              <a:t> Delia sa na základe mechanizmu účinku, t.j. podľa toho na ktoré ciele v bakteriálnych bunkách pôsobia. </a:t>
            </a:r>
          </a:p>
          <a:p>
            <a:pPr eaLnBrk="1" hangingPunct="1"/>
            <a:r>
              <a:rPr lang="sk-SK">
                <a:latin typeface="Arial" pitchFamily="34" charset="0"/>
              </a:rPr>
              <a:t>Antibiotiká a chemoterapeutiká môžu účinkovať na úrovni:</a:t>
            </a:r>
            <a:r>
              <a:rPr lang="en-US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6693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D31A6-2E70-468F-85EC-9989C23E277C}" type="slidenum">
              <a:rPr lang="sl-SI" smtClean="0">
                <a:latin typeface="Arial" pitchFamily="34" charset="0"/>
              </a:rPr>
              <a:pPr/>
              <a:t>25</a:t>
            </a:fld>
            <a:endParaRPr lang="sl-SI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k-SK">
                <a:latin typeface="Arial" pitchFamily="34" charset="0"/>
              </a:rPr>
              <a:t>Antimikrobiálne spektrum udáva mikrobiálne druhy, na ktoré liek pôsobí.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EBAC0-9453-48BF-8C94-8ECEE4FBF558}" type="slidenum">
              <a:rPr lang="sl-SI" smtClean="0">
                <a:latin typeface="Arial" pitchFamily="34" charset="0"/>
              </a:rPr>
              <a:pPr/>
              <a:t>29</a:t>
            </a:fld>
            <a:endParaRPr lang="sl-SI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k-SK">
                <a:latin typeface="Arial" pitchFamily="34" charset="0"/>
              </a:rPr>
              <a:t>Antibiotiká a chemoterapeutiká využívajú rozdiely v stavbe bakteriálnych buniek a buniek ľudského organizmu.</a:t>
            </a:r>
          </a:p>
          <a:p>
            <a:pPr eaLnBrk="1" hangingPunct="1"/>
            <a:r>
              <a:rPr lang="sk-SK">
                <a:latin typeface="Arial" pitchFamily="34" charset="0"/>
              </a:rPr>
              <a:t> Delia sa na základe mechanizmu účinku, t.j. podľa toho na ktoré ciele v bakteriálnych bunkách pôsobia. </a:t>
            </a:r>
          </a:p>
          <a:p>
            <a:pPr eaLnBrk="1" hangingPunct="1"/>
            <a:r>
              <a:rPr lang="sk-SK">
                <a:latin typeface="Arial" pitchFamily="34" charset="0"/>
              </a:rPr>
              <a:t>Antibiotiká a chemoterapeutiká môžu účinkovať na úrovni:</a:t>
            </a:r>
            <a:r>
              <a:rPr lang="en-US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Antibiotiká a chemoterapeutiká využívajú rozdiely v stavbe bakteriálnych buniek a buniek ľudského organizmu.</a:t>
            </a:r>
          </a:p>
          <a:p>
            <a: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 Delia sa na základe mechanizmu účinku, t.j. podľa toho na ktoré ciele v bakteriálnych bunkách pôsobia. </a:t>
            </a:r>
          </a:p>
          <a:p>
            <a: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Antibiotiká a chemoterapeutiká môžu účinkovať na úrovni: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EBAC0-9453-48BF-8C94-8ECEE4FBF558}" type="slidenum">
              <a:rPr lang="sl-SI" smtClean="0">
                <a:latin typeface="Arial" pitchFamily="34" charset="0"/>
              </a:rPr>
              <a:pPr/>
              <a:t>55</a:t>
            </a:fld>
            <a:endParaRPr lang="sl-SI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k-SK" dirty="0">
                <a:latin typeface="Arial" pitchFamily="34" charset="0"/>
              </a:rPr>
              <a:t>Antibiotiká a </a:t>
            </a:r>
            <a:r>
              <a:rPr lang="sk-SK" dirty="0" err="1">
                <a:latin typeface="Arial" pitchFamily="34" charset="0"/>
              </a:rPr>
              <a:t>chemoterapeutiká</a:t>
            </a:r>
            <a:r>
              <a:rPr lang="sk-SK" dirty="0">
                <a:latin typeface="Arial" pitchFamily="34" charset="0"/>
              </a:rPr>
              <a:t> využívajú rozdiely v stavbe bakteriálnych buniek a buniek ľudského organizmu.</a:t>
            </a:r>
          </a:p>
          <a:p>
            <a:pPr eaLnBrk="1" hangingPunct="1"/>
            <a:r>
              <a:rPr lang="sk-SK" dirty="0">
                <a:latin typeface="Arial" pitchFamily="34" charset="0"/>
              </a:rPr>
              <a:t> Delia sa na základe mechanizmu účinku, </a:t>
            </a:r>
            <a:r>
              <a:rPr lang="sk-SK" dirty="0" err="1">
                <a:latin typeface="Arial" pitchFamily="34" charset="0"/>
              </a:rPr>
              <a:t>t.j</a:t>
            </a:r>
            <a:r>
              <a:rPr lang="sk-SK" dirty="0">
                <a:latin typeface="Arial" pitchFamily="34" charset="0"/>
              </a:rPr>
              <a:t>. podľa toho na ktoré ciele v bakteriálnych bunkách pôsobia. </a:t>
            </a:r>
          </a:p>
          <a:p>
            <a:pPr eaLnBrk="1" hangingPunct="1"/>
            <a:r>
              <a:rPr lang="sk-SK" dirty="0">
                <a:latin typeface="Arial" pitchFamily="34" charset="0"/>
              </a:rPr>
              <a:t>Antibiotiká a </a:t>
            </a:r>
            <a:r>
              <a:rPr lang="sk-SK" dirty="0" err="1">
                <a:latin typeface="Arial" pitchFamily="34" charset="0"/>
              </a:rPr>
              <a:t>chemoterapeutiká</a:t>
            </a:r>
            <a:r>
              <a:rPr lang="sk-SK" dirty="0">
                <a:latin typeface="Arial" pitchFamily="34" charset="0"/>
              </a:rPr>
              <a:t> môžu účinkovať na úrovni:</a:t>
            </a:r>
            <a:r>
              <a:rPr lang="en-US" dirty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2B967-6008-409E-B9A0-6F7EDA376466}" type="slidenum">
              <a:rPr lang="sl-SI" smtClean="0">
                <a:latin typeface="Arial" pitchFamily="34" charset="0"/>
              </a:rPr>
              <a:pPr/>
              <a:t>56</a:t>
            </a:fld>
            <a:endParaRPr lang="sl-SI">
              <a:latin typeface="Arial" pitchFamily="34" charset="0"/>
            </a:endParaRPr>
          </a:p>
        </p:txBody>
      </p:sp>
      <p:sp>
        <p:nvSpPr>
          <p:cNvPr id="87043" name="Rectangle 1031"/>
          <p:cNvSpPr txBox="1">
            <a:spLocks noGrp="1" noChangeArrowheads="1"/>
          </p:cNvSpPr>
          <p:nvPr/>
        </p:nvSpPr>
        <p:spPr bwMode="auto">
          <a:xfrm>
            <a:off x="3883924" y="8686950"/>
            <a:ext cx="2972488" cy="45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8" tIns="47780" rIns="95558" bIns="47780" anchor="b"/>
          <a:lstStyle/>
          <a:p>
            <a:pPr defTabSz="955675"/>
            <a:fld id="{96D27324-4489-467B-9593-1E6BB8AE724F}" type="slidenum">
              <a:rPr lang="sl-SI" sz="1300"/>
              <a:pPr defTabSz="955675"/>
              <a:t>56</a:t>
            </a:fld>
            <a:endParaRPr lang="sl-SI" sz="130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558" tIns="47780" rIns="95558" bIns="47780"/>
          <a:lstStyle/>
          <a:p>
            <a:pPr eaLnBrk="1" hangingPunct="1"/>
            <a:r>
              <a:rPr lang="sl-SI" b="1">
                <a:latin typeface="Arial" pitchFamily="34" charset="0"/>
              </a:rPr>
              <a:t>Clarithromycin is very effective</a:t>
            </a:r>
            <a:r>
              <a:rPr lang="en-GB" b="1">
                <a:latin typeface="Arial" pitchFamily="34" charset="0"/>
              </a:rPr>
              <a:t> against common caus</a:t>
            </a:r>
            <a:r>
              <a:rPr lang="sl-SI" b="1">
                <a:latin typeface="Arial" pitchFamily="34" charset="0"/>
              </a:rPr>
              <a:t>ing bacteria</a:t>
            </a:r>
            <a:r>
              <a:rPr lang="en-GB" b="1">
                <a:latin typeface="Arial" pitchFamily="34" charset="0"/>
              </a:rPr>
              <a:t> of CAP</a:t>
            </a:r>
            <a:r>
              <a:rPr lang="sl-SI" b="1">
                <a:latin typeface="Arial" pitchFamily="34" charset="0"/>
              </a:rPr>
              <a:t>.</a:t>
            </a:r>
          </a:p>
          <a:p>
            <a:pPr eaLnBrk="1" hangingPunct="1"/>
            <a:endParaRPr lang="el-GR" b="1">
              <a:latin typeface="Arial" pitchFamily="34" charset="0"/>
            </a:endParaRPr>
          </a:p>
          <a:p>
            <a:pPr eaLnBrk="1" hangingPunct="1"/>
            <a:r>
              <a:rPr lang="sl-SI">
                <a:latin typeface="Arial" pitchFamily="34" charset="0"/>
                <a:cs typeface="Arial" pitchFamily="34" charset="0"/>
                <a:sym typeface="Symbol" pitchFamily="18" charset="2"/>
              </a:rPr>
              <a:t>-</a:t>
            </a:r>
            <a:r>
              <a:rPr lang="en-GB">
                <a:latin typeface="Arial" pitchFamily="34" charset="0"/>
                <a:cs typeface="Arial" pitchFamily="34" charset="0"/>
              </a:rPr>
              <a:t>lactams are not efective against atipical patogens such as </a:t>
            </a:r>
            <a:r>
              <a:rPr lang="en-GB" i="1">
                <a:latin typeface="Arial" pitchFamily="34" charset="0"/>
                <a:cs typeface="Arial" pitchFamily="34" charset="0"/>
              </a:rPr>
              <a:t>Mycoplasma pneumoniae, Clamydia pneumoniae, Legionella pneumophila</a:t>
            </a:r>
            <a:r>
              <a:rPr lang="sl-SI" i="1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endParaRPr lang="sl-SI" b="1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8DC76-FA16-41F8-A18C-DBB8EDC0D65F}" type="slidenum">
              <a:rPr lang="en-US" smtClean="0">
                <a:solidFill>
                  <a:prstClr val="black"/>
                </a:solidFill>
              </a:rPr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8DC76-FA16-41F8-A18C-DBB8EDC0D65F}" type="slidenum">
              <a:rPr lang="en-US" smtClean="0">
                <a:solidFill>
                  <a:prstClr val="black"/>
                </a:solidFill>
              </a:rPr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8DC76-FA16-41F8-A18C-DBB8EDC0D6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5BD3D-0B13-41D2-BE1E-38D9A0853BFD}" type="slidenum">
              <a:rPr lang="sl-SI" smtClean="0">
                <a:latin typeface="Arial" pitchFamily="34" charset="0"/>
              </a:rPr>
              <a:pPr/>
              <a:t>67</a:t>
            </a:fld>
            <a:endParaRPr lang="sl-SI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k-SK">
                <a:latin typeface="Arial" pitchFamily="34" charset="0"/>
              </a:rPr>
              <a:t>Antimikrobiálne spektrum udáva mikrobiálne druhy, na ktoré liek pôsobí.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EBAC0-9453-48BF-8C94-8ECEE4FBF558}" type="slidenum">
              <a:rPr lang="sl-SI" smtClean="0">
                <a:latin typeface="Arial" pitchFamily="34" charset="0"/>
              </a:rPr>
              <a:pPr/>
              <a:t>68</a:t>
            </a:fld>
            <a:endParaRPr lang="sl-SI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k-SK">
                <a:latin typeface="Arial" pitchFamily="34" charset="0"/>
              </a:rPr>
              <a:t>Antibiotiká a chemoterapeutiká využívajú rozdiely v stavbe bakteriálnych buniek a buniek ľudského organizmu.</a:t>
            </a:r>
          </a:p>
          <a:p>
            <a:pPr eaLnBrk="1" hangingPunct="1"/>
            <a:r>
              <a:rPr lang="sk-SK">
                <a:latin typeface="Arial" pitchFamily="34" charset="0"/>
              </a:rPr>
              <a:t> Delia sa na základe mechanizmu účinku, t.j. podľa toho na ktoré ciele v bakteriálnych bunkách pôsobia. </a:t>
            </a:r>
          </a:p>
          <a:p>
            <a:pPr eaLnBrk="1" hangingPunct="1"/>
            <a:r>
              <a:rPr lang="sk-SK">
                <a:latin typeface="Arial" pitchFamily="34" charset="0"/>
              </a:rPr>
              <a:t>Antibiotiká a chemoterapeutiká môžu účinkovať na úrovni:</a:t>
            </a:r>
            <a:r>
              <a:rPr lang="en-US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8DC76-FA16-41F8-A18C-DBB8EDC0D6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8DC76-FA16-41F8-A18C-DBB8EDC0D6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74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A1F1-FEF0-4188-9201-B1688A4F84FE}" type="slidenum">
              <a:rPr lang="sl-SI" smtClean="0"/>
              <a:t>71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6748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8DC76-FA16-41F8-A18C-DBB8EDC0D6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74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8DC76-FA16-41F8-A18C-DBB8EDC0D6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1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EBAC0-9453-48BF-8C94-8ECEE4FBF558}" type="slidenum">
              <a:rPr lang="sl-SI" smtClean="0">
                <a:latin typeface="Arial" charset="0"/>
              </a:rPr>
              <a:pPr/>
              <a:t>93</a:t>
            </a:fld>
            <a:endParaRPr lang="sl-SI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k-SK">
                <a:latin typeface="Arial" charset="0"/>
              </a:rPr>
              <a:t>Antibiotiká a chemoterapeutiká využívajú rozdiely v stavbe bakteriálnych buniek a buniek ľudského organizmu.</a:t>
            </a:r>
          </a:p>
          <a:p>
            <a:pPr eaLnBrk="1" hangingPunct="1"/>
            <a:r>
              <a:rPr lang="sk-SK">
                <a:latin typeface="Arial" charset="0"/>
              </a:rPr>
              <a:t> Delia sa na základe mechanizmu účinku, t.j. podľa toho na ktoré ciele v bakteriálnych bunkách pôsobia. </a:t>
            </a:r>
          </a:p>
          <a:p>
            <a:pPr eaLnBrk="1" hangingPunct="1"/>
            <a:r>
              <a:rPr lang="sk-SK">
                <a:latin typeface="Arial" charset="0"/>
              </a:rPr>
              <a:t>Antibiotiká a chemoterapeutiká môžu účinkovať na úrovni:</a:t>
            </a:r>
            <a:r>
              <a:rPr lang="en-US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156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8DC76-FA16-41F8-A18C-DBB8EDC0D6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7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8DC76-FA16-41F8-A18C-DBB8EDC0D6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5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8DC76-FA16-41F8-A18C-DBB8EDC0D6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1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A1F1-FEF0-4188-9201-B1688A4F84FE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674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1B5C7-29BE-4464-A982-4EDF8D6B0157}" type="slidenum">
              <a:rPr lang="sl-SI" smtClean="0">
                <a:latin typeface="Arial" pitchFamily="34" charset="0"/>
              </a:rPr>
              <a:pPr/>
              <a:t>11</a:t>
            </a:fld>
            <a:endParaRPr lang="sl-SI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k-SK">
                <a:latin typeface="Arial" pitchFamily="34" charset="0"/>
              </a:rPr>
              <a:t>Antibiotiká a chemoterapeutiká, ktoré sa používajú pri liečbe bakteriálnych infekcií  sa vyznačujú selektívnou toxicitou. To znamená, že pôsobia len na mikroorganizmus a pri tom nepoškodzujú bunky hostiteľa. Dané je to biochemickými rozdielmi medzi mikroorganizmami a ľudskými bunkami.</a:t>
            </a:r>
            <a:r>
              <a:rPr lang="en-US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43C9D-2534-4476-8669-F0299C3E0A95}" type="slidenum">
              <a:rPr lang="sl-SI" smtClean="0">
                <a:latin typeface="Arial" pitchFamily="34" charset="0"/>
              </a:rPr>
              <a:pPr/>
              <a:t>14</a:t>
            </a:fld>
            <a:endParaRPr lang="sl-SI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k-SK">
                <a:latin typeface="Arial" pitchFamily="34" charset="0"/>
              </a:rPr>
              <a:t>Antimikrobiálne spektrum udáva mikrobiálne druhy, na ktoré liek pôsobí.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6AC45-B1E2-45D7-ACCF-3CA857EBA02C}" type="slidenum">
              <a:rPr lang="sl-SI" smtClean="0">
                <a:latin typeface="Arial" pitchFamily="34" charset="0"/>
              </a:rPr>
              <a:pPr/>
              <a:t>15</a:t>
            </a:fld>
            <a:endParaRPr lang="sl-SI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k-SK">
                <a:latin typeface="Arial" pitchFamily="34" charset="0"/>
              </a:rPr>
              <a:t>Ako rezistentné sa označujú tie baktérie, ktorých rast nazastaví maximálna koncentrácia ATB, ktorú pacient toleruje.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8BF8077-F599-47A2-9B01-C4BF97073D34}" type="datetimeFigureOut">
              <a:rPr lang="sk-SK" smtClean="0"/>
              <a:t>27.3.25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956E7B5-6523-4C90-9EF5-9C0DDC6796A1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19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077-F599-47A2-9B01-C4BF97073D34}" type="datetimeFigureOut">
              <a:rPr lang="sk-SK" smtClean="0"/>
              <a:t>27.3.25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E7B5-6523-4C90-9EF5-9C0DDC6796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807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077-F599-47A2-9B01-C4BF97073D34}" type="datetimeFigureOut">
              <a:rPr lang="sk-SK" smtClean="0"/>
              <a:t>27.3.25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E7B5-6523-4C90-9EF5-9C0DDC6796A1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89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077-F599-47A2-9B01-C4BF97073D34}" type="datetimeFigureOut">
              <a:rPr lang="sk-SK" smtClean="0"/>
              <a:t>27.3.25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E7B5-6523-4C90-9EF5-9C0DDC6796A1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66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077-F599-47A2-9B01-C4BF97073D34}" type="datetimeFigureOut">
              <a:rPr lang="sk-SK" smtClean="0"/>
              <a:t>27.3.25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E7B5-6523-4C90-9EF5-9C0DDC6796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066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077-F599-47A2-9B01-C4BF97073D34}" type="datetimeFigureOut">
              <a:rPr lang="sk-SK" smtClean="0"/>
              <a:t>27.3.25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E7B5-6523-4C90-9EF5-9C0DDC6796A1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343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077-F599-47A2-9B01-C4BF97073D34}" type="datetimeFigureOut">
              <a:rPr lang="sk-SK" smtClean="0"/>
              <a:t>27.3.25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E7B5-6523-4C90-9EF5-9C0DDC6796A1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666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077-F599-47A2-9B01-C4BF97073D34}" type="datetimeFigureOut">
              <a:rPr lang="sk-SK" smtClean="0"/>
              <a:t>27.3.25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E7B5-6523-4C90-9EF5-9C0DDC6796A1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880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077-F599-47A2-9B01-C4BF97073D34}" type="datetimeFigureOut">
              <a:rPr lang="sk-SK" smtClean="0"/>
              <a:t>27.3.25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E7B5-6523-4C90-9EF5-9C0DDC6796A1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766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Upravte štýly predlohy textu"/>
          <p:cNvSpPr txBox="1">
            <a:spLocks noGrp="1"/>
          </p:cNvSpPr>
          <p:nvPr>
            <p:ph type="title" hasCustomPrompt="1"/>
          </p:nvPr>
        </p:nvSpPr>
        <p:spPr>
          <a:xfrm>
            <a:off x="1485900" y="274639"/>
            <a:ext cx="6172200" cy="1143000"/>
          </a:xfrm>
          <a:prstGeom prst="rect">
            <a:avLst/>
          </a:prstGeom>
        </p:spPr>
        <p:txBody>
          <a:bodyPr lIns="91439" tIns="91439" rIns="91439" bIns="91439"/>
          <a:lstStyle>
            <a:lvl1pPr defTabSz="685880">
              <a:defRPr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Upravte štýly predlohy textu</a:t>
            </a:r>
          </a:p>
        </p:txBody>
      </p:sp>
      <p:sp>
        <p:nvSpPr>
          <p:cNvPr id="145" name="Text úrovne 1…"/>
          <p:cNvSpPr txBox="1">
            <a:spLocks noGrp="1"/>
          </p:cNvSpPr>
          <p:nvPr>
            <p:ph type="body" idx="1" hasCustomPrompt="1"/>
          </p:nvPr>
        </p:nvSpPr>
        <p:spPr>
          <a:xfrm>
            <a:off x="1485900" y="1600200"/>
            <a:ext cx="6172200" cy="4525963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257205" indent="-257205" defTabSz="685880">
              <a:spcBef>
                <a:spcPts val="563"/>
              </a:spcBef>
              <a:buSzPct val="100000"/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416427" indent="-244957" defTabSz="685880">
              <a:spcBef>
                <a:spcPts val="563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571567" indent="-228627" defTabSz="685880">
              <a:spcBef>
                <a:spcPts val="563"/>
              </a:spcBef>
              <a:buSzPct val="100000"/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788762" indent="-274352" defTabSz="685880">
              <a:spcBef>
                <a:spcPts val="563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960232" indent="-274352" defTabSz="685880">
              <a:spcBef>
                <a:spcPts val="563"/>
              </a:spcBef>
              <a:buSzPct val="100000"/>
              <a:buFont typeface="Arial"/>
              <a:buChar char="»"/>
              <a:defRPr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Upravte štýl predlohy textu.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6" name="Číslo snímky"/>
          <p:cNvSpPr txBox="1">
            <a:spLocks noGrp="1"/>
          </p:cNvSpPr>
          <p:nvPr>
            <p:ph type="sldNum" sz="quarter" idx="2"/>
          </p:nvPr>
        </p:nvSpPr>
        <p:spPr>
          <a:xfrm>
            <a:off x="7345554" y="6374128"/>
            <a:ext cx="312547" cy="32957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6858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24245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077-F599-47A2-9B01-C4BF97073D34}" type="datetimeFigureOut">
              <a:rPr lang="sk-SK" smtClean="0"/>
              <a:t>27.3.25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E7B5-6523-4C90-9EF5-9C0DDC6796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623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077-F599-47A2-9B01-C4BF97073D34}" type="datetimeFigureOut">
              <a:rPr lang="sk-SK" smtClean="0"/>
              <a:t>27.3.25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E7B5-6523-4C90-9EF5-9C0DDC6796A1}" type="slidenum">
              <a:rPr lang="sk-SK" smtClean="0"/>
              <a:t>‹#›</a:t>
            </a:fld>
            <a:endParaRPr lang="sk-S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13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077-F599-47A2-9B01-C4BF97073D34}" type="datetimeFigureOut">
              <a:rPr lang="sk-SK" smtClean="0"/>
              <a:t>27.3.25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E7B5-6523-4C90-9EF5-9C0DDC6796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519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077-F599-47A2-9B01-C4BF97073D34}" type="datetimeFigureOut">
              <a:rPr lang="sk-SK" smtClean="0"/>
              <a:t>27.3.25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E7B5-6523-4C90-9EF5-9C0DDC6796A1}" type="slidenum">
              <a:rPr lang="sk-SK" smtClean="0"/>
              <a:t>‹#›</a:t>
            </a:fld>
            <a:endParaRPr lang="sk-SK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53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077-F599-47A2-9B01-C4BF97073D34}" type="datetimeFigureOut">
              <a:rPr lang="sk-SK" smtClean="0"/>
              <a:t>27.3.25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E7B5-6523-4C90-9EF5-9C0DDC6796A1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2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077-F599-47A2-9B01-C4BF97073D34}" type="datetimeFigureOut">
              <a:rPr lang="sk-SK" smtClean="0"/>
              <a:t>27.3.25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E7B5-6523-4C90-9EF5-9C0DDC6796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386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077-F599-47A2-9B01-C4BF97073D34}" type="datetimeFigureOut">
              <a:rPr lang="sk-SK" smtClean="0"/>
              <a:t>27.3.25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E7B5-6523-4C90-9EF5-9C0DDC6796A1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70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077-F599-47A2-9B01-C4BF97073D34}" type="datetimeFigureOut">
              <a:rPr lang="sk-SK" smtClean="0"/>
              <a:t>27.3.25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E7B5-6523-4C90-9EF5-9C0DDC6796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442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BF8077-F599-47A2-9B01-C4BF97073D34}" type="datetimeFigureOut">
              <a:rPr lang="sk-SK" smtClean="0"/>
              <a:t>27.3.25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56E7B5-6523-4C90-9EF5-9C0DDC6796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025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475656" y="1984015"/>
            <a:ext cx="5826719" cy="1646302"/>
          </a:xfrm>
        </p:spPr>
        <p:txBody>
          <a:bodyPr/>
          <a:lstStyle/>
          <a:p>
            <a:pPr algn="ctr"/>
            <a:r>
              <a:rPr lang="sk-SK" sz="4400" b="1" dirty="0">
                <a:solidFill>
                  <a:schemeClr val="accent4"/>
                </a:solidFill>
              </a:rPr>
              <a:t>Antibiotická liečba IMC 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75656" y="4149080"/>
            <a:ext cx="5826719" cy="1096899"/>
          </a:xfrm>
        </p:spPr>
        <p:txBody>
          <a:bodyPr>
            <a:noAutofit/>
          </a:bodyPr>
          <a:lstStyle/>
          <a:p>
            <a:r>
              <a:rPr lang="x-none" altLang="sk-SK"/>
              <a:t>PharmDr. Iveta Štenková</a:t>
            </a:r>
          </a:p>
          <a:p>
            <a:r>
              <a:rPr lang="x-none" altLang="sk-SK"/>
              <a:t>Lekáreň Toryská</a:t>
            </a:r>
          </a:p>
          <a:p>
            <a:r>
              <a:rPr lang="x-none" altLang="sk-SK"/>
              <a:t>Košice </a:t>
            </a:r>
            <a:endParaRPr lang="x-none" altLang="sk-SK" dirty="0"/>
          </a:p>
        </p:txBody>
      </p:sp>
    </p:spTree>
    <p:extLst>
      <p:ext uri="{BB962C8B-B14F-4D97-AF65-F5344CB8AC3E}">
        <p14:creationId xmlns:p14="http://schemas.microsoft.com/office/powerpoint/2010/main" val="2228257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636" y="1052736"/>
            <a:ext cx="6552728" cy="9366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sz="3200" b="1" dirty="0">
                <a:solidFill>
                  <a:schemeClr val="accent4"/>
                </a:solidFill>
              </a:rPr>
              <a:t>Rozdelenie baktérií podľa </a:t>
            </a:r>
            <a:r>
              <a:rPr lang="sk-SK" sz="3200" b="1" dirty="0" err="1">
                <a:solidFill>
                  <a:schemeClr val="accent4"/>
                </a:solidFill>
              </a:rPr>
              <a:t>Grama</a:t>
            </a:r>
            <a:endParaRPr lang="sk-SK" sz="3200" b="1" dirty="0">
              <a:solidFill>
                <a:schemeClr val="accent4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636912"/>
            <a:ext cx="7200800" cy="3880773"/>
          </a:xfrm>
          <a:noFill/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sk-SK" sz="2200" b="1" dirty="0"/>
              <a:t>Gram</a:t>
            </a:r>
            <a:r>
              <a:rPr lang="en-US" sz="2200" b="1" baseline="30000" dirty="0">
                <a:cs typeface="Arial" pitchFamily="34" charset="0"/>
              </a:rPr>
              <a:t>+ </a:t>
            </a:r>
            <a:r>
              <a:rPr lang="sk-SK" sz="2200" b="1" dirty="0">
                <a:cs typeface="Arial" pitchFamily="34" charset="0"/>
              </a:rPr>
              <a:t>baktérie </a:t>
            </a:r>
            <a:r>
              <a:rPr lang="sk-SK" sz="2200" dirty="0">
                <a:cs typeface="Arial" pitchFamily="34" charset="0"/>
              </a:rPr>
              <a:t>– majú okrem plazmatickej membrány, ešte aj silnú bunkovú stenu, tvorenú </a:t>
            </a:r>
            <a:r>
              <a:rPr lang="sk-SK" sz="2200" b="1" dirty="0">
                <a:cs typeface="Arial" pitchFamily="34" charset="0"/>
              </a:rPr>
              <a:t>hrubou vrstvou</a:t>
            </a:r>
            <a:r>
              <a:rPr lang="sk-SK" sz="2200" dirty="0">
                <a:cs typeface="Arial" pitchFamily="34" charset="0"/>
              </a:rPr>
              <a:t> </a:t>
            </a:r>
            <a:r>
              <a:rPr lang="sk-SK" sz="2200" b="1" dirty="0" err="1">
                <a:cs typeface="Arial" pitchFamily="34" charset="0"/>
              </a:rPr>
              <a:t>peptidoglykánu</a:t>
            </a:r>
            <a:r>
              <a:rPr lang="sk-SK" sz="2200" dirty="0">
                <a:cs typeface="Arial" pitchFamily="34" charset="0"/>
              </a:rPr>
              <a:t>, čo spôsobuje intenzívne </a:t>
            </a:r>
            <a:r>
              <a:rPr lang="sk-SK" sz="2200" b="1" u="sng" dirty="0">
                <a:cs typeface="Arial" pitchFamily="34" charset="0"/>
              </a:rPr>
              <a:t>farbenie podľa </a:t>
            </a:r>
            <a:r>
              <a:rPr lang="sk-SK" sz="2200" b="1" u="sng" dirty="0" err="1">
                <a:cs typeface="Arial" pitchFamily="34" charset="0"/>
              </a:rPr>
              <a:t>Grama</a:t>
            </a:r>
            <a:r>
              <a:rPr lang="sk-SK" sz="2200" b="1" u="sng" dirty="0">
                <a:cs typeface="Arial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sk-SK" sz="2200" b="1" u="sng" dirty="0"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sk-SK" sz="2200" b="1" dirty="0">
                <a:cs typeface="Arial" pitchFamily="34" charset="0"/>
              </a:rPr>
              <a:t>Gram</a:t>
            </a:r>
            <a:r>
              <a:rPr lang="sk-SK" sz="2200" b="1" baseline="30000" dirty="0">
                <a:cs typeface="Arial" pitchFamily="34" charset="0"/>
              </a:rPr>
              <a:t>–  </a:t>
            </a:r>
            <a:r>
              <a:rPr lang="sk-SK" sz="2200" b="1" dirty="0">
                <a:cs typeface="Arial" pitchFamily="34" charset="0"/>
              </a:rPr>
              <a:t>baktérie </a:t>
            </a:r>
            <a:r>
              <a:rPr lang="sk-SK" sz="2200" dirty="0">
                <a:cs typeface="Arial" pitchFamily="34" charset="0"/>
              </a:rPr>
              <a:t>– majú </a:t>
            </a:r>
            <a:r>
              <a:rPr lang="sk-SK" sz="2200" b="1" dirty="0">
                <a:cs typeface="Arial" pitchFamily="34" charset="0"/>
              </a:rPr>
              <a:t>len veľmi tenkú vrstvu </a:t>
            </a:r>
            <a:r>
              <a:rPr lang="sk-SK" sz="2200" b="1" dirty="0" err="1">
                <a:cs typeface="Arial" pitchFamily="34" charset="0"/>
              </a:rPr>
              <a:t>peptidoglykánov</a:t>
            </a:r>
            <a:r>
              <a:rPr lang="sk-SK" sz="2200" dirty="0">
                <a:cs typeface="Arial" pitchFamily="34" charset="0"/>
              </a:rPr>
              <a:t>, ale najmä majú širokú fosfolipidovú </a:t>
            </a:r>
            <a:r>
              <a:rPr lang="sk-SK" sz="2200" dirty="0" err="1">
                <a:cs typeface="Arial" pitchFamily="34" charset="0"/>
              </a:rPr>
              <a:t>dvojvrstvu</a:t>
            </a:r>
            <a:r>
              <a:rPr lang="sk-SK" sz="2200" dirty="0">
                <a:cs typeface="Arial" pitchFamily="34" charset="0"/>
              </a:rPr>
              <a:t>, ktorá znemožňuje prienik ATB do cytoplazmy. V </a:t>
            </a:r>
            <a:r>
              <a:rPr lang="sk-SK" sz="2200" dirty="0" err="1">
                <a:cs typeface="Arial" pitchFamily="34" charset="0"/>
              </a:rPr>
              <a:t>periplazmatickom</a:t>
            </a:r>
            <a:r>
              <a:rPr lang="sk-SK" sz="2200" dirty="0">
                <a:cs typeface="Arial" pitchFamily="34" charset="0"/>
              </a:rPr>
              <a:t> priestore majú veľa </a:t>
            </a:r>
            <a:r>
              <a:rPr lang="sk-SK" sz="2200" dirty="0" err="1">
                <a:cs typeface="Arial" pitchFamily="34" charset="0"/>
              </a:rPr>
              <a:t>betalaktamáz</a:t>
            </a:r>
            <a:r>
              <a:rPr lang="sk-SK" sz="2200" dirty="0">
                <a:cs typeface="Arial" pitchFamily="34" charset="0"/>
              </a:rPr>
              <a:t>, ktoré zneškodňujú ATB. </a:t>
            </a:r>
            <a:r>
              <a:rPr lang="sk-SK" sz="2200" b="1" u="sng" dirty="0">
                <a:cs typeface="Arial" pitchFamily="34" charset="0"/>
              </a:rPr>
              <a:t>Nesfarbujú sa podľa </a:t>
            </a:r>
            <a:r>
              <a:rPr lang="sk-SK" sz="2200" b="1" u="sng" dirty="0" err="1">
                <a:cs typeface="Arial" pitchFamily="34" charset="0"/>
              </a:rPr>
              <a:t>Grama</a:t>
            </a:r>
            <a:r>
              <a:rPr lang="sk-SK" sz="2200" dirty="0">
                <a:cs typeface="Arial" pitchFamily="34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sk-SK" sz="2200" dirty="0">
                <a:cs typeface="Arial" pitchFamily="34" charset="0"/>
              </a:rPr>
              <a:t>    Teda G</a:t>
            </a:r>
            <a:r>
              <a:rPr lang="sk-SK" sz="2200" baseline="30000" dirty="0">
                <a:cs typeface="Arial" pitchFamily="34" charset="0"/>
              </a:rPr>
              <a:t> – </a:t>
            </a:r>
            <a:r>
              <a:rPr lang="sk-SK" sz="2200" dirty="0">
                <a:cs typeface="Arial" pitchFamily="34" charset="0"/>
              </a:rPr>
              <a:t>sú oveľa odolnejšie na ATB.</a:t>
            </a:r>
            <a:endParaRPr lang="en-US" sz="2200" dirty="0">
              <a:cs typeface="Arial" pitchFamily="34" charset="0"/>
            </a:endParaRPr>
          </a:p>
          <a:p>
            <a:pPr eaLnBrk="1" hangingPunct="1"/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65424089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517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Spôsob podania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76867" y="2708920"/>
            <a:ext cx="6923526" cy="5162793"/>
          </a:xfrm>
        </p:spPr>
        <p:txBody>
          <a:bodyPr>
            <a:normAutofit/>
          </a:bodyPr>
          <a:lstStyle/>
          <a:p>
            <a:r>
              <a:rPr lang="sk-SK" sz="1954" dirty="0">
                <a:latin typeface="Calibri" panose="020F0502020204030204" pitchFamily="34" charset="0"/>
              </a:rPr>
              <a:t>roztok sa aplikuje </a:t>
            </a:r>
            <a:r>
              <a:rPr lang="sk-SK" sz="1954" dirty="0" err="1">
                <a:latin typeface="Calibri" panose="020F0502020204030204" pitchFamily="34" charset="0"/>
              </a:rPr>
              <a:t>vnútrožilovo</a:t>
            </a:r>
            <a:r>
              <a:rPr lang="sk-SK" sz="1954" dirty="0">
                <a:latin typeface="Calibri" panose="020F0502020204030204" pitchFamily="34" charset="0"/>
              </a:rPr>
              <a:t> (používa sa 10 % roztok pripravený zriedením obsahu liekovky s 15 ml vody na injekciu), vhodnou formou aplikácie je intravenózna infúzia  </a:t>
            </a:r>
          </a:p>
          <a:p>
            <a:endParaRPr lang="sk-SK" sz="1954" dirty="0">
              <a:latin typeface="Calibri" panose="020F0502020204030204" pitchFamily="34" charset="0"/>
            </a:endParaRPr>
          </a:p>
          <a:p>
            <a:r>
              <a:rPr lang="sk-SK" sz="1954" dirty="0" err="1">
                <a:latin typeface="Calibri" panose="020F0502020204030204" pitchFamily="34" charset="0"/>
              </a:rPr>
              <a:t>chloramfenikol</a:t>
            </a:r>
            <a:r>
              <a:rPr lang="sk-SK" sz="1954" dirty="0">
                <a:latin typeface="Calibri" panose="020F0502020204030204" pitchFamily="34" charset="0"/>
              </a:rPr>
              <a:t> sa musí podávať len intravenózne</a:t>
            </a:r>
          </a:p>
          <a:p>
            <a:endParaRPr lang="sk-SK" sz="1954" dirty="0">
              <a:latin typeface="Calibri" panose="020F0502020204030204" pitchFamily="34" charset="0"/>
            </a:endParaRPr>
          </a:p>
          <a:p>
            <a:r>
              <a:rPr lang="sk-SK" sz="1954" dirty="0">
                <a:latin typeface="Calibri" panose="020F0502020204030204" pitchFamily="34" charset="0"/>
              </a:rPr>
              <a:t>bolo preukázané, že po </a:t>
            </a:r>
            <a:r>
              <a:rPr lang="sk-SK" sz="1954" dirty="0" err="1">
                <a:latin typeface="Calibri" panose="020F0502020204030204" pitchFamily="34" charset="0"/>
              </a:rPr>
              <a:t>intramuskulárnom</a:t>
            </a:r>
            <a:r>
              <a:rPr lang="sk-SK" sz="1954" dirty="0">
                <a:latin typeface="Calibri" panose="020F0502020204030204" pitchFamily="34" charset="0"/>
              </a:rPr>
              <a:t> podaní je neúčinný! 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517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Chloramfenikol</a:t>
            </a:r>
            <a:r>
              <a:rPr lang="sk-SK" sz="3517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– spektrum účinku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05022" y="2581728"/>
            <a:ext cx="2880320" cy="3747756"/>
          </a:xfrm>
        </p:spPr>
        <p:txBody>
          <a:bodyPr>
            <a:normAutofit lnSpcReduction="10000"/>
          </a:bodyPr>
          <a:lstStyle/>
          <a:p>
            <a:r>
              <a:rPr lang="sk-SK" sz="1563" i="1" dirty="0" err="1">
                <a:latin typeface="Calibri" panose="020F0502020204030204" pitchFamily="34" charset="0"/>
              </a:rPr>
              <a:t>Enterobacteriaceae</a:t>
            </a:r>
            <a:r>
              <a:rPr lang="sk-SK" sz="1563" dirty="0">
                <a:latin typeface="Calibri" panose="020F0502020204030204" pitchFamily="34" charset="0"/>
              </a:rPr>
              <a:t>				</a:t>
            </a:r>
          </a:p>
          <a:p>
            <a:r>
              <a:rPr lang="sk-SK" sz="1563" i="1" dirty="0" err="1">
                <a:latin typeface="Calibri" panose="020F0502020204030204" pitchFamily="34" charset="0"/>
              </a:rPr>
              <a:t>Pseudomonas</a:t>
            </a:r>
            <a:r>
              <a:rPr lang="sk-SK" sz="1563" dirty="0">
                <a:latin typeface="Calibri" panose="020F0502020204030204" pitchFamily="34" charset="0"/>
              </a:rPr>
              <a:t>					</a:t>
            </a:r>
          </a:p>
          <a:p>
            <a:r>
              <a:rPr lang="sk-SK" sz="1563" i="1" dirty="0" err="1">
                <a:latin typeface="Calibri" panose="020F0502020204030204" pitchFamily="34" charset="0"/>
              </a:rPr>
              <a:t>Acinetobacter</a:t>
            </a:r>
            <a:r>
              <a:rPr lang="sk-SK" sz="1563" dirty="0">
                <a:latin typeface="Calibri" panose="020F0502020204030204" pitchFamily="34" charset="0"/>
              </a:rPr>
              <a:t>				</a:t>
            </a:r>
          </a:p>
          <a:p>
            <a:r>
              <a:rPr lang="sk-SK" sz="1563" i="1" dirty="0" err="1">
                <a:latin typeface="Calibri" panose="020F0502020204030204" pitchFamily="34" charset="0"/>
              </a:rPr>
              <a:t>Staphylococcus</a:t>
            </a:r>
            <a:r>
              <a:rPr lang="sk-SK" sz="1563" i="1" dirty="0">
                <a:latin typeface="Calibri" panose="020F0502020204030204" pitchFamily="34" charset="0"/>
              </a:rPr>
              <a:t>	</a:t>
            </a:r>
            <a:r>
              <a:rPr lang="sk-SK" sz="1563" dirty="0">
                <a:latin typeface="Calibri" panose="020F0502020204030204" pitchFamily="34" charset="0"/>
              </a:rPr>
              <a:t>				</a:t>
            </a:r>
          </a:p>
          <a:p>
            <a:r>
              <a:rPr lang="sk-SK" sz="1563" i="1" dirty="0" err="1">
                <a:latin typeface="Calibri" panose="020F0502020204030204" pitchFamily="34" charset="0"/>
              </a:rPr>
              <a:t>Enterococcus</a:t>
            </a:r>
            <a:r>
              <a:rPr lang="sk-SK" sz="1563" dirty="0">
                <a:latin typeface="Calibri" panose="020F0502020204030204" pitchFamily="34" charset="0"/>
              </a:rPr>
              <a:t>			</a:t>
            </a:r>
          </a:p>
          <a:p>
            <a:r>
              <a:rPr lang="sk-SK" sz="1563" i="1" dirty="0" err="1">
                <a:latin typeface="Calibri" panose="020F0502020204030204" pitchFamily="34" charset="0"/>
              </a:rPr>
              <a:t>Streptococus</a:t>
            </a:r>
            <a:r>
              <a:rPr lang="sk-SK" sz="1563" i="1" dirty="0">
                <a:latin typeface="Calibri" panose="020F0502020204030204" pitchFamily="34" charset="0"/>
              </a:rPr>
              <a:t> A, B, C, G</a:t>
            </a:r>
            <a:r>
              <a:rPr lang="sk-SK" sz="1563" dirty="0">
                <a:latin typeface="Calibri" panose="020F0502020204030204" pitchFamily="34" charset="0"/>
              </a:rPr>
              <a:t>				</a:t>
            </a:r>
          </a:p>
          <a:p>
            <a:r>
              <a:rPr lang="sk-SK" sz="1563" i="1" dirty="0">
                <a:latin typeface="Calibri" panose="020F0502020204030204" pitchFamily="34" charset="0"/>
              </a:rPr>
              <a:t>S. </a:t>
            </a:r>
            <a:r>
              <a:rPr lang="sk-SK" sz="1563" i="1" dirty="0" err="1">
                <a:latin typeface="Calibri" panose="020F0502020204030204" pitchFamily="34" charset="0"/>
              </a:rPr>
              <a:t>pneumoniae</a:t>
            </a:r>
            <a:r>
              <a:rPr lang="sk-SK" sz="1563" dirty="0">
                <a:latin typeface="Calibri" panose="020F0502020204030204" pitchFamily="34" charset="0"/>
              </a:rPr>
              <a:t>					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026F6A9-00A7-7E40-8D82-70CBB792FE3D}"/>
              </a:ext>
            </a:extLst>
          </p:cNvPr>
          <p:cNvSpPr txBox="1"/>
          <p:nvPr/>
        </p:nvSpPr>
        <p:spPr>
          <a:xfrm>
            <a:off x="4442025" y="2564904"/>
            <a:ext cx="3877985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k-SK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Ostatné streptokoky				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sk-SK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k-SK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H. </a:t>
            </a:r>
            <a:r>
              <a:rPr lang="sk-SK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influenzae</a:t>
            </a:r>
            <a:r>
              <a:rPr lang="sk-SK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sk-SK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k-SK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M. </a:t>
            </a:r>
            <a:r>
              <a:rPr lang="sk-SK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catarrhalis</a:t>
            </a:r>
            <a:r>
              <a:rPr lang="sk-SK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		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sk-SK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k-SK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N. </a:t>
            </a:r>
            <a:r>
              <a:rPr lang="sk-SK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gonorrhoeae</a:t>
            </a:r>
            <a:r>
              <a:rPr lang="sk-SK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				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sk-SK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k-SK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N. </a:t>
            </a:r>
            <a:r>
              <a:rPr lang="sk-SK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meningitis</a:t>
            </a:r>
            <a:r>
              <a:rPr lang="sk-SK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				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sk-SK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k-SK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Grampozitívne</a:t>
            </a:r>
            <a:r>
              <a:rPr lang="sk-SK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anaeróby		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sk-SK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k-SK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Gramnegatívne</a:t>
            </a:r>
            <a:r>
              <a:rPr lang="sk-SK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anaeróby</a:t>
            </a:r>
            <a:r>
              <a:rPr lang="sk-SK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Chloramfenikol</a:t>
            </a:r>
            <a:r>
              <a:rPr lang="sk-SK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rôzne upozornenia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658640" y="4293096"/>
            <a:ext cx="5826719" cy="10968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Mgr. Miroslav </a:t>
            </a:r>
            <a:r>
              <a:rPr lang="sk-SK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Kajko</a:t>
            </a:r>
            <a:endParaRPr lang="sk-SK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Lekáreň u Anjela</a:t>
            </a:r>
          </a:p>
          <a:p>
            <a:pPr algn="ctr"/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Dolný Kubín</a:t>
            </a:r>
          </a:p>
        </p:txBody>
      </p:sp>
    </p:spTree>
    <p:extLst>
      <p:ext uri="{BB962C8B-B14F-4D97-AF65-F5344CB8AC3E}">
        <p14:creationId xmlns:p14="http://schemas.microsoft.com/office/powerpoint/2010/main" val="34618250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Chloramfenikol</a:t>
            </a:r>
            <a:r>
              <a:rPr lang="sk-SK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– interakcie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2780928"/>
            <a:ext cx="7271692" cy="5729788"/>
          </a:xfrm>
        </p:spPr>
        <p:txBody>
          <a:bodyPr>
            <a:normAutofit/>
          </a:bodyPr>
          <a:lstStyle/>
          <a:p>
            <a:r>
              <a:rPr lang="sk-SK" sz="1954" dirty="0">
                <a:latin typeface="Calibri" panose="020F0502020204030204" pitchFamily="34" charset="0"/>
              </a:rPr>
              <a:t>kombinácia </a:t>
            </a:r>
            <a:r>
              <a:rPr lang="sk-SK" sz="1954" dirty="0" err="1">
                <a:latin typeface="Calibri" panose="020F0502020204030204" pitchFamily="34" charset="0"/>
              </a:rPr>
              <a:t>chloramfenikolu</a:t>
            </a:r>
            <a:r>
              <a:rPr lang="sk-SK" sz="1954" dirty="0">
                <a:latin typeface="Calibri" panose="020F0502020204030204" pitchFamily="34" charset="0"/>
              </a:rPr>
              <a:t> s baktericídnymi </a:t>
            </a:r>
            <a:r>
              <a:rPr lang="sk-SK" sz="1954" dirty="0" err="1">
                <a:latin typeface="Calibri" panose="020F0502020204030204" pitchFamily="34" charset="0"/>
              </a:rPr>
              <a:t>antimikrobiálnymi</a:t>
            </a:r>
            <a:r>
              <a:rPr lang="sk-SK" sz="1954" dirty="0">
                <a:latin typeface="Calibri" panose="020F0502020204030204" pitchFamily="34" charset="0"/>
              </a:rPr>
              <a:t> liekmi (penicilíny, </a:t>
            </a:r>
            <a:r>
              <a:rPr lang="sk-SK" sz="1954" dirty="0" err="1">
                <a:latin typeface="Calibri" panose="020F0502020204030204" pitchFamily="34" charset="0"/>
              </a:rPr>
              <a:t>cefalosporíny</a:t>
            </a:r>
            <a:r>
              <a:rPr lang="sk-SK" sz="1954" dirty="0">
                <a:latin typeface="Calibri" panose="020F0502020204030204" pitchFamily="34" charset="0"/>
              </a:rPr>
              <a:t>, </a:t>
            </a:r>
            <a:r>
              <a:rPr lang="sk-SK" sz="1954" dirty="0" err="1">
                <a:latin typeface="Calibri" panose="020F0502020204030204" pitchFamily="34" charset="0"/>
              </a:rPr>
              <a:t>makrolidové</a:t>
            </a:r>
            <a:r>
              <a:rPr lang="sk-SK" sz="1954" dirty="0">
                <a:latin typeface="Calibri" panose="020F0502020204030204" pitchFamily="34" charset="0"/>
              </a:rPr>
              <a:t> antibiotiká) môže mať antagonický účinok, pre liečbu je tento postup nevhodný  </a:t>
            </a:r>
          </a:p>
          <a:p>
            <a:r>
              <a:rPr lang="sk-SK" sz="1954" dirty="0">
                <a:latin typeface="Calibri" panose="020F0502020204030204" pitchFamily="34" charset="0"/>
              </a:rPr>
              <a:t>počas liečby </a:t>
            </a:r>
            <a:r>
              <a:rPr lang="sk-SK" sz="1954" dirty="0" err="1">
                <a:latin typeface="Calibri" panose="020F0502020204030204" pitchFamily="34" charset="0"/>
              </a:rPr>
              <a:t>chloramfenikolom</a:t>
            </a:r>
            <a:r>
              <a:rPr lang="sk-SK" sz="1954" dirty="0">
                <a:latin typeface="Calibri" panose="020F0502020204030204" pitchFamily="34" charset="0"/>
              </a:rPr>
              <a:t> sa nesmie podávať </a:t>
            </a:r>
            <a:r>
              <a:rPr lang="sk-SK" sz="1954" dirty="0" err="1">
                <a:latin typeface="Calibri" panose="020F0502020204030204" pitchFamily="34" charset="0"/>
              </a:rPr>
              <a:t>aminofenazón</a:t>
            </a:r>
            <a:r>
              <a:rPr lang="sk-SK" sz="1954" dirty="0">
                <a:latin typeface="Calibri" panose="020F0502020204030204" pitchFamily="34" charset="0"/>
              </a:rPr>
              <a:t>, </a:t>
            </a:r>
            <a:r>
              <a:rPr lang="sk-SK" sz="1954" dirty="0" err="1">
                <a:latin typeface="Calibri" panose="020F0502020204030204" pitchFamily="34" charset="0"/>
              </a:rPr>
              <a:t>karbimazol</a:t>
            </a:r>
            <a:r>
              <a:rPr lang="sk-SK" sz="1954" dirty="0">
                <a:latin typeface="Calibri" panose="020F0502020204030204" pitchFamily="34" charset="0"/>
              </a:rPr>
              <a:t> a látky tlmiace činnosť kostnej drene </a:t>
            </a:r>
          </a:p>
          <a:p>
            <a:r>
              <a:rPr lang="sk-SK" sz="1954" dirty="0">
                <a:latin typeface="Calibri" panose="020F0502020204030204" pitchFamily="34" charset="0"/>
              </a:rPr>
              <a:t>inhibíciou </a:t>
            </a:r>
            <a:r>
              <a:rPr lang="sk-SK" sz="1954" dirty="0" err="1">
                <a:latin typeface="Calibri" panose="020F0502020204030204" pitchFamily="34" charset="0"/>
              </a:rPr>
              <a:t>mikrozomálnych</a:t>
            </a:r>
            <a:r>
              <a:rPr lang="sk-SK" sz="1954" dirty="0">
                <a:latin typeface="Calibri" panose="020F0502020204030204" pitchFamily="34" charset="0"/>
              </a:rPr>
              <a:t> enzýmov spomaľuje </a:t>
            </a:r>
            <a:r>
              <a:rPr lang="sk-SK" sz="1954" dirty="0" err="1">
                <a:latin typeface="Calibri" panose="020F0502020204030204" pitchFamily="34" charset="0"/>
              </a:rPr>
              <a:t>chloramfenikol</a:t>
            </a:r>
            <a:r>
              <a:rPr lang="sk-SK" sz="1954" dirty="0">
                <a:latin typeface="Calibri" panose="020F0502020204030204" pitchFamily="34" charset="0"/>
              </a:rPr>
              <a:t> </a:t>
            </a:r>
            <a:r>
              <a:rPr lang="sk-SK" sz="1954" dirty="0" err="1">
                <a:latin typeface="Calibri" panose="020F0502020204030204" pitchFamily="34" charset="0"/>
              </a:rPr>
              <a:t>biodegradáciu</a:t>
            </a:r>
            <a:r>
              <a:rPr lang="sk-SK" sz="1954" dirty="0">
                <a:latin typeface="Calibri" panose="020F0502020204030204" pitchFamily="34" charset="0"/>
              </a:rPr>
              <a:t> a tým predlžuje účinok </a:t>
            </a:r>
            <a:r>
              <a:rPr lang="sk-SK" sz="1954" dirty="0" err="1">
                <a:latin typeface="Calibri" panose="020F0502020204030204" pitchFamily="34" charset="0"/>
              </a:rPr>
              <a:t>fenytoínu</a:t>
            </a:r>
            <a:r>
              <a:rPr lang="sk-SK" sz="1954" dirty="0">
                <a:latin typeface="Calibri" panose="020F0502020204030204" pitchFamily="34" charset="0"/>
              </a:rPr>
              <a:t>, niektorých perorálnych </a:t>
            </a:r>
            <a:r>
              <a:rPr lang="sk-SK" sz="1954" dirty="0" err="1">
                <a:latin typeface="Calibri" panose="020F0502020204030204" pitchFamily="34" charset="0"/>
              </a:rPr>
              <a:t>antidiabetík</a:t>
            </a:r>
            <a:r>
              <a:rPr lang="sk-SK" sz="1954" dirty="0">
                <a:latin typeface="Calibri" panose="020F0502020204030204" pitchFamily="34" charset="0"/>
              </a:rPr>
              <a:t> (</a:t>
            </a:r>
            <a:r>
              <a:rPr lang="sk-SK" sz="1954" dirty="0" err="1">
                <a:latin typeface="Calibri" panose="020F0502020204030204" pitchFamily="34" charset="0"/>
              </a:rPr>
              <a:t>tolbutamid</a:t>
            </a:r>
            <a:r>
              <a:rPr lang="sk-SK" sz="1954" dirty="0">
                <a:latin typeface="Calibri" panose="020F0502020204030204" pitchFamily="34" charset="0"/>
              </a:rPr>
              <a:t>, </a:t>
            </a:r>
            <a:r>
              <a:rPr lang="sk-SK" sz="1954" dirty="0" err="1">
                <a:latin typeface="Calibri" panose="020F0502020204030204" pitchFamily="34" charset="0"/>
              </a:rPr>
              <a:t>chlórpropamid</a:t>
            </a:r>
            <a:r>
              <a:rPr lang="sk-SK" sz="1954" dirty="0">
                <a:latin typeface="Calibri" panose="020F0502020204030204" pitchFamily="34" charset="0"/>
              </a:rPr>
              <a:t>) a nepriamych </a:t>
            </a:r>
            <a:r>
              <a:rPr lang="sk-SK" sz="1954" dirty="0" err="1">
                <a:latin typeface="Calibri" panose="020F0502020204030204" pitchFamily="34" charset="0"/>
              </a:rPr>
              <a:t>antikoagulancií</a:t>
            </a:r>
            <a:r>
              <a:rPr lang="sk-SK" sz="1954" dirty="0">
                <a:latin typeface="Calibri" panose="020F0502020204030204" pitchFamily="34" charset="0"/>
              </a:rPr>
              <a:t> (</a:t>
            </a:r>
            <a:r>
              <a:rPr lang="sk-SK" sz="1954" dirty="0" err="1">
                <a:latin typeface="Calibri" panose="020F0502020204030204" pitchFamily="34" charset="0"/>
              </a:rPr>
              <a:t>warfarín</a:t>
            </a:r>
            <a:r>
              <a:rPr lang="sk-SK" sz="1954" dirty="0">
                <a:latin typeface="Calibri" panose="020F0502020204030204" pitchFamily="34" charset="0"/>
              </a:rPr>
              <a:t>, </a:t>
            </a:r>
            <a:r>
              <a:rPr lang="sk-SK" sz="1954" dirty="0" err="1">
                <a:latin typeface="Calibri" panose="020F0502020204030204" pitchFamily="34" charset="0"/>
              </a:rPr>
              <a:t>dikumarol</a:t>
            </a:r>
            <a:r>
              <a:rPr lang="sk-SK" sz="1954" dirty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517" b="1" dirty="0" err="1">
                <a:latin typeface="Calibri" panose="020F0502020204030204" pitchFamily="34" charset="0"/>
              </a:rPr>
              <a:t>Chloramfenikol</a:t>
            </a:r>
            <a:r>
              <a:rPr lang="sk-SK" sz="3517" b="1" dirty="0">
                <a:latin typeface="Calibri" panose="020F0502020204030204" pitchFamily="34" charset="0"/>
              </a:rPr>
              <a:t> – interakcie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34645" y="2780928"/>
            <a:ext cx="7037756" cy="5729788"/>
          </a:xfrm>
        </p:spPr>
        <p:txBody>
          <a:bodyPr>
            <a:normAutofit/>
          </a:bodyPr>
          <a:lstStyle/>
          <a:p>
            <a:r>
              <a:rPr lang="sk-SK" sz="1954" dirty="0">
                <a:latin typeface="Calibri" panose="020F0502020204030204" pitchFamily="34" charset="0"/>
              </a:rPr>
              <a:t>pri súčasnej liečbe môže byť nevyhnutná úprava ich dávkovania</a:t>
            </a:r>
          </a:p>
          <a:p>
            <a:r>
              <a:rPr lang="sk-SK" sz="1954" dirty="0" err="1">
                <a:latin typeface="Calibri" panose="020F0502020204030204" pitchFamily="34" charset="0"/>
              </a:rPr>
              <a:t>fenobarbital</a:t>
            </a:r>
            <a:r>
              <a:rPr lang="sk-SK" sz="1954" dirty="0">
                <a:latin typeface="Calibri" panose="020F0502020204030204" pitchFamily="34" charset="0"/>
              </a:rPr>
              <a:t> a </a:t>
            </a:r>
            <a:r>
              <a:rPr lang="sk-SK" sz="1954" dirty="0" err="1">
                <a:latin typeface="Calibri" panose="020F0502020204030204" pitchFamily="34" charset="0"/>
              </a:rPr>
              <a:t>rifampicín</a:t>
            </a:r>
            <a:r>
              <a:rPr lang="sk-SK" sz="1954" dirty="0">
                <a:latin typeface="Calibri" panose="020F0502020204030204" pitchFamily="34" charset="0"/>
              </a:rPr>
              <a:t> môžu vďaka indukcii pečeňových enzýmov zvýšiť </a:t>
            </a:r>
            <a:r>
              <a:rPr lang="sk-SK" sz="1954" dirty="0" err="1">
                <a:latin typeface="Calibri" panose="020F0502020204030204" pitchFamily="34" charset="0"/>
              </a:rPr>
              <a:t>metabolizáciu</a:t>
            </a:r>
            <a:r>
              <a:rPr lang="sk-SK" sz="1954" dirty="0">
                <a:latin typeface="Calibri" panose="020F0502020204030204" pitchFamily="34" charset="0"/>
              </a:rPr>
              <a:t> </a:t>
            </a:r>
            <a:r>
              <a:rPr lang="sk-SK" sz="1954" dirty="0" err="1">
                <a:latin typeface="Calibri" panose="020F0502020204030204" pitchFamily="34" charset="0"/>
              </a:rPr>
              <a:t>chloramfenikolu</a:t>
            </a:r>
            <a:r>
              <a:rPr lang="sk-SK" sz="1954" dirty="0">
                <a:latin typeface="Calibri" panose="020F0502020204030204" pitchFamily="34" charset="0"/>
              </a:rPr>
              <a:t> </a:t>
            </a:r>
          </a:p>
          <a:p>
            <a:r>
              <a:rPr lang="sk-SK" sz="1954" dirty="0" err="1">
                <a:latin typeface="Calibri" panose="020F0502020204030204" pitchFamily="34" charset="0"/>
              </a:rPr>
              <a:t>chloramfenikol</a:t>
            </a:r>
            <a:r>
              <a:rPr lang="sk-SK" sz="1954" dirty="0">
                <a:latin typeface="Calibri" panose="020F0502020204030204" pitchFamily="34" charset="0"/>
              </a:rPr>
              <a:t> zvyšuje plazmatické hladiny </a:t>
            </a:r>
            <a:r>
              <a:rPr lang="sk-SK" sz="1954" dirty="0" err="1">
                <a:latin typeface="Calibri" panose="020F0502020204030204" pitchFamily="34" charset="0"/>
              </a:rPr>
              <a:t>takrolímu</a:t>
            </a:r>
            <a:endParaRPr lang="sk-SK" sz="1954" dirty="0">
              <a:latin typeface="Calibri" panose="020F0502020204030204" pitchFamily="34" charset="0"/>
            </a:endParaRPr>
          </a:p>
          <a:p>
            <a:r>
              <a:rPr lang="sk-SK" sz="1954" dirty="0">
                <a:latin typeface="Calibri" panose="020F0502020204030204" pitchFamily="34" charset="0"/>
              </a:rPr>
              <a:t>je to spôsobené pravdepodobne inhibíciou metabolizmu </a:t>
            </a:r>
            <a:r>
              <a:rPr lang="sk-SK" sz="1954" dirty="0" err="1">
                <a:latin typeface="Calibri" panose="020F0502020204030204" pitchFamily="34" charset="0"/>
              </a:rPr>
              <a:t>takrolímu</a:t>
            </a:r>
            <a:r>
              <a:rPr lang="sk-SK" sz="1954" dirty="0">
                <a:latin typeface="Calibri" panose="020F0502020204030204" pitchFamily="34" charset="0"/>
              </a:rPr>
              <a:t>, v prípade súbežného podávania je potrebné monitorovať plazmatické hladiny </a:t>
            </a:r>
            <a:r>
              <a:rPr lang="sk-SK" sz="1954" dirty="0" err="1">
                <a:latin typeface="Calibri" panose="020F0502020204030204" pitchFamily="34" charset="0"/>
              </a:rPr>
              <a:t>takrolímu</a:t>
            </a:r>
            <a:r>
              <a:rPr lang="sk-SK" sz="1954" dirty="0">
                <a:latin typeface="Calibri" panose="020F0502020204030204" pitchFamily="34" charset="0"/>
              </a:rPr>
              <a:t> a v prípade potreby upraviť jeho dávkovanie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983567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b="1" dirty="0" err="1">
                <a:latin typeface="Calibri" panose="020F0502020204030204" pitchFamily="34" charset="0"/>
              </a:rPr>
              <a:t>Chloramfenikol</a:t>
            </a:r>
            <a:r>
              <a:rPr lang="sk-SK" sz="3600" b="1" dirty="0">
                <a:latin typeface="Calibri" panose="020F0502020204030204" pitchFamily="34" charset="0"/>
              </a:rPr>
              <a:t> – interakcie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2636912"/>
            <a:ext cx="6931992" cy="3911466"/>
          </a:xfrm>
        </p:spPr>
        <p:txBody>
          <a:bodyPr>
            <a:normAutofit lnSpcReduction="10000"/>
          </a:bodyPr>
          <a:lstStyle/>
          <a:p>
            <a:r>
              <a:rPr lang="sk-SK" sz="2000" dirty="0" err="1">
                <a:latin typeface="Calibri" panose="020F0502020204030204" pitchFamily="34" charset="0"/>
              </a:rPr>
              <a:t>paracetamol</a:t>
            </a:r>
            <a:r>
              <a:rPr lang="sk-SK" sz="2000" dirty="0">
                <a:latin typeface="Calibri" panose="020F0502020204030204" pitchFamily="34" charset="0"/>
              </a:rPr>
              <a:t> spomaľuje detoxikáciu a predlžuje biologický polčas </a:t>
            </a:r>
            <a:r>
              <a:rPr lang="sk-SK" sz="2000" dirty="0" err="1">
                <a:latin typeface="Calibri" panose="020F0502020204030204" pitchFamily="34" charset="0"/>
              </a:rPr>
              <a:t>chloramfenikolu</a:t>
            </a:r>
            <a:r>
              <a:rPr lang="sk-SK" sz="2000" dirty="0">
                <a:latin typeface="Calibri" panose="020F0502020204030204" pitchFamily="34" charset="0"/>
              </a:rPr>
              <a:t>  </a:t>
            </a:r>
          </a:p>
          <a:p>
            <a:endParaRPr lang="sk-SK" sz="2000" dirty="0">
              <a:latin typeface="Calibri" panose="020F0502020204030204" pitchFamily="34" charset="0"/>
            </a:endParaRPr>
          </a:p>
          <a:p>
            <a:r>
              <a:rPr lang="sk-SK" sz="2000" dirty="0" err="1">
                <a:latin typeface="Calibri" panose="020F0502020204030204" pitchFamily="34" charset="0"/>
              </a:rPr>
              <a:t>chloramfenikol</a:t>
            </a:r>
            <a:r>
              <a:rPr lang="sk-SK" sz="2000" dirty="0">
                <a:latin typeface="Calibri" panose="020F0502020204030204" pitchFamily="34" charset="0"/>
              </a:rPr>
              <a:t> znižuje účinnosť </a:t>
            </a:r>
            <a:r>
              <a:rPr lang="sk-SK" sz="2000" dirty="0" err="1">
                <a:latin typeface="Calibri" panose="020F0502020204030204" pitchFamily="34" charset="0"/>
              </a:rPr>
              <a:t>cyklofosfamidu</a:t>
            </a:r>
            <a:r>
              <a:rPr lang="sk-SK" sz="2000" dirty="0">
                <a:latin typeface="Calibri" panose="020F0502020204030204" pitchFamily="34" charset="0"/>
              </a:rPr>
              <a:t> a zvyšuje účinnosť </a:t>
            </a:r>
            <a:r>
              <a:rPr lang="sk-SK" sz="2000" dirty="0" err="1">
                <a:latin typeface="Calibri" panose="020F0502020204030204" pitchFamily="34" charset="0"/>
              </a:rPr>
              <a:t>metotrexátu</a:t>
            </a:r>
            <a:endParaRPr lang="sk-SK" sz="2000" dirty="0">
              <a:latin typeface="Calibri" panose="020F0502020204030204" pitchFamily="34" charset="0"/>
            </a:endParaRPr>
          </a:p>
          <a:p>
            <a:endParaRPr lang="sk-SK" sz="2000" dirty="0">
              <a:latin typeface="Calibri" panose="020F0502020204030204" pitchFamily="34" charset="0"/>
            </a:endParaRPr>
          </a:p>
          <a:p>
            <a:r>
              <a:rPr lang="sk-SK" sz="2000" dirty="0">
                <a:latin typeface="Calibri" panose="020F0502020204030204" pitchFamily="34" charset="0"/>
              </a:rPr>
              <a:t>vyvoláva intoleranciu alkoholu</a:t>
            </a:r>
          </a:p>
          <a:p>
            <a:endParaRPr lang="sk-SK" sz="2000" dirty="0">
              <a:latin typeface="Calibri" panose="020F0502020204030204" pitchFamily="34" charset="0"/>
            </a:endParaRPr>
          </a:p>
          <a:p>
            <a:r>
              <a:rPr lang="sk-SK" sz="2000" dirty="0">
                <a:latin typeface="Calibri" panose="020F0502020204030204" pitchFamily="34" charset="0"/>
              </a:rPr>
              <a:t>znižuje účinok preparátov železa, vitamínu B</a:t>
            </a:r>
            <a:r>
              <a:rPr lang="sk-SK" sz="2000" baseline="-25000" dirty="0">
                <a:latin typeface="Calibri" panose="020F0502020204030204" pitchFamily="34" charset="0"/>
              </a:rPr>
              <a:t>12 </a:t>
            </a:r>
            <a:r>
              <a:rPr lang="sk-SK" sz="2000" dirty="0">
                <a:latin typeface="Calibri" panose="020F0502020204030204" pitchFamily="34" charset="0"/>
              </a:rPr>
              <a:t>a kyseliny listovej na krvotvorbu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265344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850833" cy="1320800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>
                <a:latin typeface="Calibri" panose="020F0502020204030204" pitchFamily="34" charset="0"/>
              </a:rPr>
              <a:t>Fertilita</a:t>
            </a:r>
            <a:r>
              <a:rPr lang="sk-SK" sz="3600" b="1" dirty="0">
                <a:latin typeface="Calibri" panose="020F0502020204030204" pitchFamily="34" charset="0"/>
              </a:rPr>
              <a:t>, gravidita, laktácia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2564904"/>
            <a:ext cx="7200800" cy="5740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800" b="1" dirty="0">
                <a:latin typeface="Calibri" panose="020F0502020204030204" pitchFamily="34" charset="0"/>
              </a:rPr>
              <a:t>Gravidita</a:t>
            </a:r>
          </a:p>
          <a:p>
            <a:r>
              <a:rPr lang="sk-SK" sz="1800" dirty="0">
                <a:latin typeface="Calibri" panose="020F0502020204030204" pitchFamily="34" charset="0"/>
              </a:rPr>
              <a:t>reprodukčné štúdie </a:t>
            </a:r>
            <a:r>
              <a:rPr lang="sk-SK" sz="1800" dirty="0" err="1">
                <a:latin typeface="Calibri" panose="020F0502020204030204" pitchFamily="34" charset="0"/>
              </a:rPr>
              <a:t>chloramfenikolu</a:t>
            </a:r>
            <a:r>
              <a:rPr lang="sk-SK" sz="1800" dirty="0">
                <a:latin typeface="Calibri" panose="020F0502020204030204" pitchFamily="34" charset="0"/>
              </a:rPr>
              <a:t> na zvieratách neboli vykonané </a:t>
            </a:r>
          </a:p>
          <a:p>
            <a:r>
              <a:rPr lang="sk-SK" sz="1800" dirty="0">
                <a:latin typeface="Calibri" panose="020F0502020204030204" pitchFamily="34" charset="0"/>
              </a:rPr>
              <a:t>nie sú k dispozícii adekvátne kontrolované štúdie zaručujúce bezpečnosť </a:t>
            </a:r>
            <a:r>
              <a:rPr lang="sk-SK" sz="1800" dirty="0" err="1">
                <a:latin typeface="Calibri" panose="020F0502020204030204" pitchFamily="34" charset="0"/>
              </a:rPr>
              <a:t>chloramfenikolu</a:t>
            </a:r>
            <a:r>
              <a:rPr lang="sk-SK" sz="1800" dirty="0">
                <a:latin typeface="Calibri" panose="020F0502020204030204" pitchFamily="34" charset="0"/>
              </a:rPr>
              <a:t> podávaného v gravidite </a:t>
            </a:r>
          </a:p>
          <a:p>
            <a:r>
              <a:rPr lang="sk-SK" sz="1800" dirty="0">
                <a:latin typeface="Calibri" panose="020F0502020204030204" pitchFamily="34" charset="0"/>
              </a:rPr>
              <a:t>nie je známe, či </a:t>
            </a:r>
            <a:r>
              <a:rPr lang="sk-SK" sz="1800" dirty="0" err="1">
                <a:latin typeface="Calibri" panose="020F0502020204030204" pitchFamily="34" charset="0"/>
              </a:rPr>
              <a:t>chloramfenikol</a:t>
            </a:r>
            <a:r>
              <a:rPr lang="sk-SK" sz="1800" dirty="0">
                <a:latin typeface="Calibri" panose="020F0502020204030204" pitchFamily="34" charset="0"/>
              </a:rPr>
              <a:t> môže pri podávaní počas tehotenstva spôsobiť poškodenie plodu </a:t>
            </a:r>
          </a:p>
          <a:p>
            <a:r>
              <a:rPr lang="sk-SK" sz="1800" dirty="0">
                <a:latin typeface="Calibri" panose="020F0502020204030204" pitchFamily="34" charset="0"/>
              </a:rPr>
              <a:t>perorálne podaný </a:t>
            </a:r>
            <a:r>
              <a:rPr lang="sk-SK" sz="1800" dirty="0" err="1">
                <a:latin typeface="Calibri" panose="020F0502020204030204" pitchFamily="34" charset="0"/>
              </a:rPr>
              <a:t>chloramfenikol</a:t>
            </a:r>
            <a:r>
              <a:rPr lang="sk-SK" sz="1800" dirty="0">
                <a:latin typeface="Calibri" panose="020F0502020204030204" pitchFamily="34" charset="0"/>
              </a:rPr>
              <a:t> prechádza placentárnou bariérou </a:t>
            </a:r>
          </a:p>
          <a:p>
            <a:r>
              <a:rPr lang="sk-SK" sz="1800" dirty="0">
                <a:latin typeface="Calibri" panose="020F0502020204030204" pitchFamily="34" charset="0"/>
              </a:rPr>
              <a:t>vzhľadom k potenciálnemu toxickému účinku na plod (Gray syndróm), smie byť </a:t>
            </a:r>
            <a:r>
              <a:rPr lang="sk-SK" sz="1800" dirty="0" err="1">
                <a:latin typeface="Calibri" panose="020F0502020204030204" pitchFamily="34" charset="0"/>
              </a:rPr>
              <a:t>chloramfenikol</a:t>
            </a:r>
            <a:r>
              <a:rPr lang="sk-SK" sz="1800" dirty="0">
                <a:latin typeface="Calibri" panose="020F0502020204030204" pitchFamily="34" charset="0"/>
              </a:rPr>
              <a:t> podaný gravidnej žene len vtedy, keď možný prínos liečby preváži možné riziko pre plod. 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8143" y="764704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>
                <a:latin typeface="Calibri" panose="020F0502020204030204" pitchFamily="34" charset="0"/>
              </a:rPr>
              <a:t>Fertilita</a:t>
            </a:r>
            <a:r>
              <a:rPr lang="sk-SK" sz="3600" b="1" dirty="0">
                <a:latin typeface="Calibri" panose="020F0502020204030204" pitchFamily="34" charset="0"/>
              </a:rPr>
              <a:t>, gravidita, laktácia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7624" y="2780928"/>
            <a:ext cx="6912768" cy="4007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>
                <a:latin typeface="Calibri" panose="020F0502020204030204" pitchFamily="34" charset="0"/>
              </a:rPr>
              <a:t>Laktácia</a:t>
            </a:r>
          </a:p>
          <a:p>
            <a:r>
              <a:rPr lang="sk-SK" sz="2000" dirty="0">
                <a:latin typeface="Calibri" panose="020F0502020204030204" pitchFamily="34" charset="0"/>
              </a:rPr>
              <a:t>perorálne podaný </a:t>
            </a:r>
            <a:r>
              <a:rPr lang="sk-SK" sz="2000" dirty="0" err="1">
                <a:latin typeface="Calibri" panose="020F0502020204030204" pitchFamily="34" charset="0"/>
              </a:rPr>
              <a:t>chloramfenikol</a:t>
            </a:r>
            <a:r>
              <a:rPr lang="sk-SK" sz="2000" dirty="0">
                <a:latin typeface="Calibri" panose="020F0502020204030204" pitchFamily="34" charset="0"/>
              </a:rPr>
              <a:t> prechádza do materského mlieka</a:t>
            </a:r>
          </a:p>
          <a:p>
            <a:r>
              <a:rPr lang="sk-SK" sz="2000" dirty="0">
                <a:latin typeface="Calibri" panose="020F0502020204030204" pitchFamily="34" charset="0"/>
              </a:rPr>
              <a:t>podávanie počas laktácie je kontraindikované </a:t>
            </a:r>
          </a:p>
          <a:p>
            <a:r>
              <a:rPr lang="sk-SK" sz="2000" dirty="0">
                <a:latin typeface="Calibri" panose="020F0502020204030204" pitchFamily="34" charset="0"/>
              </a:rPr>
              <a:t>vzhľadom na potenciálne závažné nežiaduce účinky </a:t>
            </a:r>
            <a:r>
              <a:rPr lang="sk-SK" sz="2000" dirty="0" err="1">
                <a:latin typeface="Calibri" panose="020F0502020204030204" pitchFamily="34" charset="0"/>
              </a:rPr>
              <a:t>chloramfenikolu</a:t>
            </a:r>
            <a:r>
              <a:rPr lang="sk-SK" sz="2000" dirty="0">
                <a:latin typeface="Calibri" panose="020F0502020204030204" pitchFamily="34" charset="0"/>
              </a:rPr>
              <a:t> na dojčatá, musí byť rozhodnuté, či je potrebné ukončiť laktáciu alebo liečbu </a:t>
            </a:r>
            <a:r>
              <a:rPr lang="sk-SK" sz="2000" dirty="0" err="1">
                <a:latin typeface="Calibri" panose="020F0502020204030204" pitchFamily="34" charset="0"/>
              </a:rPr>
              <a:t>chloramfenikolom</a:t>
            </a:r>
            <a:r>
              <a:rPr lang="sk-SK" sz="2000" dirty="0">
                <a:latin typeface="Calibri" panose="020F0502020204030204" pitchFamily="34" charset="0"/>
              </a:rPr>
              <a:t>, musí byť zvážený význam liečby pre matku (Gray syndróm)</a:t>
            </a:r>
          </a:p>
        </p:txBody>
      </p:sp>
    </p:spTree>
    <p:extLst>
      <p:ext uri="{BB962C8B-B14F-4D97-AF65-F5344CB8AC3E}">
        <p14:creationId xmlns:p14="http://schemas.microsoft.com/office/powerpoint/2010/main" val="73270429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768752" cy="1320800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>
                <a:latin typeface="Calibri" panose="020F0502020204030204" pitchFamily="34" charset="0"/>
              </a:rPr>
              <a:t>Chloramfenikol</a:t>
            </a:r>
            <a:r>
              <a:rPr lang="sk-SK" sz="3600" b="1" dirty="0">
                <a:latin typeface="Calibri" panose="020F0502020204030204" pitchFamily="34" charset="0"/>
              </a:rPr>
              <a:t> – nežiaduce účinky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5616" y="2564904"/>
            <a:ext cx="7416824" cy="5740326"/>
          </a:xfrm>
        </p:spPr>
        <p:txBody>
          <a:bodyPr>
            <a:noAutofit/>
          </a:bodyPr>
          <a:lstStyle/>
          <a:p>
            <a:pPr marL="130614" indent="0">
              <a:buNone/>
            </a:pPr>
            <a:r>
              <a:rPr lang="sk-SK" sz="1600" i="1" dirty="0">
                <a:latin typeface="Calibri" panose="020F0502020204030204" pitchFamily="34" charset="0"/>
              </a:rPr>
              <a:t>Poruchy krvi a lymfatického systému:</a:t>
            </a:r>
            <a:endParaRPr lang="sk-SK" sz="1600" dirty="0">
              <a:latin typeface="Calibri" panose="020F0502020204030204" pitchFamily="34" charset="0"/>
            </a:endParaRPr>
          </a:p>
          <a:p>
            <a:r>
              <a:rPr lang="sk-SK" sz="1600" dirty="0" err="1">
                <a:latin typeface="Calibri" panose="020F0502020204030204" pitchFamily="34" charset="0"/>
              </a:rPr>
              <a:t>granulocytopénia</a:t>
            </a:r>
            <a:r>
              <a:rPr lang="sk-SK" sz="1600" dirty="0">
                <a:latin typeface="Calibri" panose="020F0502020204030204" pitchFamily="34" charset="0"/>
              </a:rPr>
              <a:t>, </a:t>
            </a:r>
            <a:r>
              <a:rPr lang="sk-SK" sz="1600" dirty="0" err="1">
                <a:latin typeface="Calibri" panose="020F0502020204030204" pitchFamily="34" charset="0"/>
              </a:rPr>
              <a:t>hypoplastická</a:t>
            </a:r>
            <a:r>
              <a:rPr lang="sk-SK" sz="1600" dirty="0">
                <a:latin typeface="Calibri" panose="020F0502020204030204" pitchFamily="34" charset="0"/>
              </a:rPr>
              <a:t> anémia, </a:t>
            </a:r>
            <a:r>
              <a:rPr lang="sk-SK" sz="1600" dirty="0" err="1">
                <a:latin typeface="Calibri" panose="020F0502020204030204" pitchFamily="34" charset="0"/>
              </a:rPr>
              <a:t>pancytopénia</a:t>
            </a:r>
            <a:r>
              <a:rPr lang="sk-SK" sz="1600" dirty="0">
                <a:latin typeface="Calibri" panose="020F0502020204030204" pitchFamily="34" charset="0"/>
              </a:rPr>
              <a:t>, </a:t>
            </a:r>
            <a:r>
              <a:rPr lang="sk-SK" sz="1600" dirty="0" err="1">
                <a:latin typeface="Calibri" panose="020F0502020204030204" pitchFamily="34" charset="0"/>
              </a:rPr>
              <a:t>trombocytopénia</a:t>
            </a:r>
            <a:r>
              <a:rPr lang="sk-SK" sz="1600" dirty="0">
                <a:latin typeface="Calibri" panose="020F0502020204030204" pitchFamily="34" charset="0"/>
              </a:rPr>
              <a:t>, riziko hemolytickej anémie u osôb s nedostatkom glukózo-6-fosfátdehydrogenázy, </a:t>
            </a:r>
            <a:r>
              <a:rPr lang="sk-SK" sz="1600" dirty="0" err="1">
                <a:latin typeface="Calibri" panose="020F0502020204030204" pitchFamily="34" charset="0"/>
              </a:rPr>
              <a:t>paroxyzmálna</a:t>
            </a:r>
            <a:r>
              <a:rPr lang="sk-SK" sz="1600" dirty="0">
                <a:latin typeface="Calibri" panose="020F0502020204030204" pitchFamily="34" charset="0"/>
              </a:rPr>
              <a:t> nočná </a:t>
            </a:r>
            <a:r>
              <a:rPr lang="sk-SK" sz="1600" dirty="0" err="1">
                <a:latin typeface="Calibri" panose="020F0502020204030204" pitchFamily="34" charset="0"/>
              </a:rPr>
              <a:t>hemoglobinúria</a:t>
            </a:r>
            <a:r>
              <a:rPr lang="sk-SK" sz="1600" dirty="0">
                <a:latin typeface="Calibri" panose="020F0502020204030204" pitchFamily="34" charset="0"/>
              </a:rPr>
              <a:t>  </a:t>
            </a:r>
          </a:p>
          <a:p>
            <a:pPr marL="130614" indent="0">
              <a:buNone/>
            </a:pPr>
            <a:r>
              <a:rPr lang="sk-SK" sz="1600" i="1" dirty="0">
                <a:latin typeface="Calibri" panose="020F0502020204030204" pitchFamily="34" charset="0"/>
              </a:rPr>
              <a:t>Poruchy nervového systému:</a:t>
            </a:r>
            <a:endParaRPr lang="sk-SK" sz="1600" dirty="0">
              <a:latin typeface="Calibri" panose="020F0502020204030204" pitchFamily="34" charset="0"/>
            </a:endParaRPr>
          </a:p>
          <a:p>
            <a:r>
              <a:rPr lang="sk-SK" sz="1600" dirty="0">
                <a:latin typeface="Calibri" panose="020F0502020204030204" pitchFamily="34" charset="0"/>
              </a:rPr>
              <a:t>zmätenosť, delírium, depresia, bolesť hlavy, periférna neuritída, neuritída n. optici a n. </a:t>
            </a:r>
            <a:r>
              <a:rPr lang="sk-SK" sz="1600" dirty="0" err="1">
                <a:latin typeface="Calibri" panose="020F0502020204030204" pitchFamily="34" charset="0"/>
              </a:rPr>
              <a:t>vestibulocochleris</a:t>
            </a:r>
            <a:r>
              <a:rPr lang="sk-SK" sz="1600" dirty="0">
                <a:latin typeface="Calibri" panose="020F0502020204030204" pitchFamily="34" charset="0"/>
              </a:rPr>
              <a:t> (poškodenie zraku býva väčšinou reverzibilné pri náhlom vysadení lieku, ale bolo pozorované aj ireverzibilné poškodenie zraku a slepota)</a:t>
            </a:r>
          </a:p>
          <a:p>
            <a:r>
              <a:rPr lang="sk-SK" sz="1600" dirty="0">
                <a:latin typeface="Calibri" panose="020F0502020204030204" pitchFamily="34" charset="0"/>
              </a:rPr>
              <a:t>po rýchlom intravenóznom podaní môžu pacienti pociťovať intenzívnu horkú chuť </a:t>
            </a:r>
          </a:p>
          <a:p>
            <a:pPr marL="130614" indent="0">
              <a:buNone/>
            </a:pPr>
            <a:r>
              <a:rPr lang="sk-SK" sz="1600" i="1" dirty="0">
                <a:latin typeface="Calibri" panose="020F0502020204030204" pitchFamily="34" charset="0"/>
              </a:rPr>
              <a:t>Poruchy </a:t>
            </a:r>
            <a:r>
              <a:rPr lang="sk-SK" sz="1600" i="1" dirty="0" err="1">
                <a:latin typeface="Calibri" panose="020F0502020204030204" pitchFamily="34" charset="0"/>
              </a:rPr>
              <a:t>gastrointestinálneho</a:t>
            </a:r>
            <a:r>
              <a:rPr lang="sk-SK" sz="1600" i="1" dirty="0">
                <a:latin typeface="Calibri" panose="020F0502020204030204" pitchFamily="34" charset="0"/>
              </a:rPr>
              <a:t> traktu: </a:t>
            </a:r>
            <a:endParaRPr lang="sk-SK" sz="1600" dirty="0">
              <a:latin typeface="Calibri" panose="020F0502020204030204" pitchFamily="34" charset="0"/>
            </a:endParaRPr>
          </a:p>
          <a:p>
            <a:r>
              <a:rPr lang="sk-SK" sz="1600" dirty="0">
                <a:latin typeface="Calibri" panose="020F0502020204030204" pitchFamily="34" charset="0"/>
              </a:rPr>
              <a:t>nauzea, vracanie, hnačka, </a:t>
            </a:r>
            <a:r>
              <a:rPr lang="sk-SK" sz="1600" dirty="0" err="1">
                <a:latin typeface="Calibri" panose="020F0502020204030204" pitchFamily="34" charset="0"/>
              </a:rPr>
              <a:t>stomatitída</a:t>
            </a:r>
            <a:r>
              <a:rPr lang="sk-SK" sz="1600" dirty="0">
                <a:latin typeface="Calibri" panose="020F0502020204030204" pitchFamily="34" charset="0"/>
              </a:rPr>
              <a:t> a zápal jazyka, </a:t>
            </a:r>
            <a:r>
              <a:rPr lang="sk-SK" sz="1600" dirty="0" err="1">
                <a:latin typeface="Calibri" panose="020F0502020204030204" pitchFamily="34" charset="0"/>
              </a:rPr>
              <a:t>enterokolitída</a:t>
            </a:r>
            <a:r>
              <a:rPr lang="sk-SK" sz="1600" dirty="0">
                <a:latin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4635" y="785383"/>
            <a:ext cx="6914729" cy="1320800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>
                <a:latin typeface="Calibri" panose="020F0502020204030204" pitchFamily="34" charset="0"/>
              </a:rPr>
              <a:t>Chloramfenikol</a:t>
            </a:r>
            <a:r>
              <a:rPr lang="sk-SK" sz="3600" b="1" dirty="0">
                <a:latin typeface="Calibri" panose="020F0502020204030204" pitchFamily="34" charset="0"/>
              </a:rPr>
              <a:t> – nežiaduce účinky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06494" y="2420888"/>
            <a:ext cx="7137914" cy="5836582"/>
          </a:xfrm>
        </p:spPr>
        <p:txBody>
          <a:bodyPr>
            <a:normAutofit/>
          </a:bodyPr>
          <a:lstStyle/>
          <a:p>
            <a:pPr marL="130614" indent="0">
              <a:buNone/>
            </a:pPr>
            <a:r>
              <a:rPr lang="sk-SK" sz="1800" i="1" dirty="0">
                <a:latin typeface="Calibri" panose="020F0502020204030204" pitchFamily="34" charset="0"/>
              </a:rPr>
              <a:t>Celkové poruchy a reakcie v mieste podania:</a:t>
            </a:r>
            <a:endParaRPr lang="sk-SK" sz="1800" dirty="0">
              <a:latin typeface="Calibri" panose="020F0502020204030204" pitchFamily="34" charset="0"/>
            </a:endParaRPr>
          </a:p>
          <a:p>
            <a:r>
              <a:rPr lang="sk-SK" sz="1800" dirty="0">
                <a:latin typeface="Calibri" panose="020F0502020204030204" pitchFamily="34" charset="0"/>
              </a:rPr>
              <a:t>horúčka</a:t>
            </a:r>
          </a:p>
          <a:p>
            <a:r>
              <a:rPr lang="sk-SK" sz="1800" dirty="0">
                <a:latin typeface="Calibri" panose="020F0502020204030204" pitchFamily="34" charset="0"/>
              </a:rPr>
              <a:t>po podaní vyšších dávok, (napr. pri liečbe </a:t>
            </a:r>
            <a:r>
              <a:rPr lang="sk-SK" sz="1800" dirty="0" err="1">
                <a:latin typeface="Calibri" panose="020F0502020204030204" pitchFamily="34" charset="0"/>
              </a:rPr>
              <a:t>týfu</a:t>
            </a:r>
            <a:r>
              <a:rPr lang="sk-SK" sz="1800" dirty="0">
                <a:latin typeface="Calibri" panose="020F0502020204030204" pitchFamily="34" charset="0"/>
              </a:rPr>
              <a:t>), môže vzniknúť </a:t>
            </a:r>
            <a:r>
              <a:rPr lang="sk-SK" sz="1800" dirty="0" err="1">
                <a:latin typeface="Calibri" panose="020F0502020204030204" pitchFamily="34" charset="0"/>
              </a:rPr>
              <a:t>Jarischova</a:t>
            </a:r>
            <a:r>
              <a:rPr lang="sk-SK" sz="1800" dirty="0">
                <a:latin typeface="Calibri" panose="020F0502020204030204" pitchFamily="34" charset="0"/>
              </a:rPr>
              <a:t> </a:t>
            </a:r>
            <a:r>
              <a:rPr lang="sk-SK" sz="1800" dirty="0" err="1">
                <a:latin typeface="Calibri" panose="020F0502020204030204" pitchFamily="34" charset="0"/>
              </a:rPr>
              <a:t>Herxheimerova</a:t>
            </a:r>
            <a:r>
              <a:rPr lang="sk-SK" sz="1800" dirty="0">
                <a:latin typeface="Calibri" panose="020F0502020204030204" pitchFamily="34" charset="0"/>
              </a:rPr>
              <a:t> reakcia (</a:t>
            </a:r>
            <a:r>
              <a:rPr lang="sk-SK" sz="1800" dirty="0" err="1">
                <a:latin typeface="Calibri" panose="020F0502020204030204" pitchFamily="34" charset="0"/>
              </a:rPr>
              <a:t>endotoxínová</a:t>
            </a:r>
            <a:r>
              <a:rPr lang="sk-SK" sz="1800" dirty="0">
                <a:latin typeface="Calibri" panose="020F0502020204030204" pitchFamily="34" charset="0"/>
              </a:rPr>
              <a:t> reakcia)</a:t>
            </a:r>
          </a:p>
          <a:p>
            <a:r>
              <a:rPr lang="sk-SK" sz="1800" dirty="0">
                <a:latin typeface="Calibri" panose="020F0502020204030204" pitchFamily="34" charset="0"/>
              </a:rPr>
              <a:t>u </a:t>
            </a:r>
            <a:r>
              <a:rPr lang="sk-SK" sz="1800" dirty="0" err="1">
                <a:latin typeface="Calibri" panose="020F0502020204030204" pitchFamily="34" charset="0"/>
              </a:rPr>
              <a:t>dystrofikov</a:t>
            </a:r>
            <a:r>
              <a:rPr lang="sk-SK" sz="1800" dirty="0">
                <a:latin typeface="Calibri" panose="020F0502020204030204" pitchFamily="34" charset="0"/>
              </a:rPr>
              <a:t> môže dôjsť pri dlhodobom podávaní ku krvácavým prejavom z útlmu bakteriálnej črevnej flóry produkujúcej vitamín K</a:t>
            </a:r>
            <a:r>
              <a:rPr lang="sk-SK" sz="1800" i="1" dirty="0">
                <a:latin typeface="Calibri" panose="020F0502020204030204" pitchFamily="34" charset="0"/>
              </a:rPr>
              <a:t> </a:t>
            </a:r>
            <a:endParaRPr lang="sk-SK" sz="1800" dirty="0">
              <a:latin typeface="Calibri" panose="020F0502020204030204" pitchFamily="34" charset="0"/>
            </a:endParaRPr>
          </a:p>
          <a:p>
            <a:pPr marL="130614" indent="0">
              <a:buNone/>
            </a:pPr>
            <a:r>
              <a:rPr lang="sk-SK" sz="1800" i="1" dirty="0">
                <a:latin typeface="Calibri" panose="020F0502020204030204" pitchFamily="34" charset="0"/>
              </a:rPr>
              <a:t>Poruchy imunitného systému:</a:t>
            </a:r>
            <a:endParaRPr lang="sk-SK" sz="1800" dirty="0">
              <a:latin typeface="Calibri" panose="020F0502020204030204" pitchFamily="34" charset="0"/>
            </a:endParaRPr>
          </a:p>
          <a:p>
            <a:r>
              <a:rPr lang="sk-SK" sz="1800" dirty="0">
                <a:latin typeface="Calibri" panose="020F0502020204030204" pitchFamily="34" charset="0"/>
              </a:rPr>
              <a:t>vyrážka, </a:t>
            </a:r>
            <a:r>
              <a:rPr lang="sk-SK" sz="1800" dirty="0" err="1">
                <a:latin typeface="Calibri" panose="020F0502020204030204" pitchFamily="34" charset="0"/>
              </a:rPr>
              <a:t>angioedém</a:t>
            </a:r>
            <a:r>
              <a:rPr lang="sk-SK" sz="1800" dirty="0">
                <a:latin typeface="Calibri" panose="020F0502020204030204" pitchFamily="34" charset="0"/>
              </a:rPr>
              <a:t>, </a:t>
            </a:r>
            <a:r>
              <a:rPr lang="sk-SK" sz="1800" dirty="0" err="1">
                <a:latin typeface="Calibri" panose="020F0502020204030204" pitchFamily="34" charset="0"/>
              </a:rPr>
              <a:t>anafylaktické</a:t>
            </a:r>
            <a:r>
              <a:rPr lang="sk-SK" sz="1800" dirty="0">
                <a:latin typeface="Calibri" panose="020F0502020204030204" pitchFamily="34" charset="0"/>
              </a:rPr>
              <a:t> reakcie  </a:t>
            </a:r>
          </a:p>
          <a:p>
            <a:pPr marL="130614" indent="0">
              <a:buNone/>
            </a:pPr>
            <a:r>
              <a:rPr lang="sk-SK" sz="1800" dirty="0" err="1">
                <a:latin typeface="Calibri" panose="020F0502020204030204" pitchFamily="34" charset="0"/>
              </a:rPr>
              <a:t>Chloramfenikol</a:t>
            </a:r>
            <a:r>
              <a:rPr lang="sk-SK" sz="1800" dirty="0">
                <a:latin typeface="Calibri" panose="020F0502020204030204" pitchFamily="34" charset="0"/>
              </a:rPr>
              <a:t> môže inhibíciou a následnou selekciou črevnej flóry vyvolať </a:t>
            </a:r>
            <a:r>
              <a:rPr lang="sk-SK" sz="1800" dirty="0" err="1">
                <a:latin typeface="Calibri" panose="020F0502020204030204" pitchFamily="34" charset="0"/>
              </a:rPr>
              <a:t>klostrídiovú</a:t>
            </a:r>
            <a:r>
              <a:rPr lang="sk-SK" sz="1800" dirty="0">
                <a:latin typeface="Calibri" panose="020F0502020204030204" pitchFamily="34" charset="0"/>
              </a:rPr>
              <a:t> </a:t>
            </a:r>
            <a:r>
              <a:rPr lang="sk-SK" sz="1800" dirty="0" err="1">
                <a:latin typeface="Calibri" panose="020F0502020204030204" pitchFamily="34" charset="0"/>
              </a:rPr>
              <a:t>kolitídu</a:t>
            </a:r>
            <a:r>
              <a:rPr lang="sk-SK" sz="1800" dirty="0">
                <a:latin typeface="Calibri" panose="020F0502020204030204" pitchFamily="34" charset="0"/>
              </a:rPr>
              <a:t> a podobné ochorenie spôsobené toxínmi, produkovanými </a:t>
            </a:r>
            <a:r>
              <a:rPr lang="sk-SK" sz="1800" i="1" dirty="0" err="1">
                <a:latin typeface="Calibri" panose="020F0502020204030204" pitchFamily="34" charset="0"/>
              </a:rPr>
              <a:t>Clostridium</a:t>
            </a:r>
            <a:r>
              <a:rPr lang="sk-SK" sz="1800" i="1" dirty="0">
                <a:latin typeface="Calibri" panose="020F0502020204030204" pitchFamily="34" charset="0"/>
              </a:rPr>
              <a:t> </a:t>
            </a:r>
            <a:r>
              <a:rPr lang="sk-SK" sz="1800" i="1" dirty="0" err="1">
                <a:latin typeface="Calibri" panose="020F0502020204030204" pitchFamily="34" charset="0"/>
              </a:rPr>
              <a:t>difficile</a:t>
            </a:r>
            <a:endParaRPr lang="sk-SK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24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36975" y="764704"/>
            <a:ext cx="7653338" cy="9366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l-SI" sz="3200" b="1" dirty="0">
                <a:solidFill>
                  <a:schemeClr val="accent4"/>
                </a:solidFill>
                <a:latin typeface="+mn-lt"/>
              </a:rPr>
              <a:t>Účinnosť antibiotík a chemoterapeutík je spôsobená selektívnou toxicitou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492896"/>
            <a:ext cx="5976664" cy="49720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sl-SI" sz="2000" dirty="0"/>
              <a:t>ATB a chemoterapeutiká sa používajú pri liečbe bakteriálnych infekcií a vyznačujú sa selektívnou toxicitou.</a:t>
            </a:r>
          </a:p>
          <a:p>
            <a:pPr eaLnBrk="1" hangingPunct="1"/>
            <a:r>
              <a:rPr lang="sl-SI" sz="2000" dirty="0"/>
              <a:t>To znamená, že pôsobia </a:t>
            </a:r>
            <a:r>
              <a:rPr lang="sl-SI" sz="2000" u="sng" dirty="0"/>
              <a:t>len na mikroorganizmus</a:t>
            </a:r>
            <a:r>
              <a:rPr lang="sl-SI" sz="2000" dirty="0"/>
              <a:t> a pri tom nepoškodzujú bunky hostiteľa</a:t>
            </a:r>
          </a:p>
          <a:p>
            <a:pPr eaLnBrk="1" hangingPunct="1"/>
            <a:r>
              <a:rPr lang="sk-SK" sz="2000" dirty="0"/>
              <a:t>Väčšinou je však potrebné </a:t>
            </a:r>
            <a:r>
              <a:rPr lang="sk-SK" sz="2000" u="sng" dirty="0"/>
              <a:t>koncentráciu liečiva </a:t>
            </a:r>
          </a:p>
          <a:p>
            <a:pPr eaLnBrk="1" hangingPunct="1">
              <a:buFontTx/>
              <a:buNone/>
            </a:pPr>
            <a:r>
              <a:rPr lang="sk-SK" sz="2000" dirty="0"/>
              <a:t>	</a:t>
            </a:r>
            <a:r>
              <a:rPr lang="sk-SK" sz="2000" u="sng" dirty="0"/>
              <a:t>starostlivo kontrolovať</a:t>
            </a:r>
            <a:r>
              <a:rPr lang="sk-SK" sz="2000" dirty="0"/>
              <a:t>, aby bola zabezpečená </a:t>
            </a:r>
          </a:p>
          <a:p>
            <a:pPr eaLnBrk="1" hangingPunct="1">
              <a:buFontTx/>
              <a:buNone/>
            </a:pPr>
            <a:r>
              <a:rPr lang="sk-SK" sz="2000" dirty="0"/>
              <a:t>	účinnosť proti patogénu a zároveň tolerancia </a:t>
            </a:r>
          </a:p>
          <a:p>
            <a:pPr eaLnBrk="1" hangingPunct="1">
              <a:buFontTx/>
              <a:buNone/>
            </a:pPr>
            <a:r>
              <a:rPr lang="sk-SK" sz="2000" dirty="0"/>
              <a:t>	hostiteľom.</a:t>
            </a:r>
            <a:endParaRPr lang="sl-SI" sz="2000" dirty="0"/>
          </a:p>
        </p:txBody>
      </p:sp>
      <p:pic>
        <p:nvPicPr>
          <p:cNvPr id="12292" name="Slika 4" descr="bacter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42630"/>
            <a:ext cx="2360613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467417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128791" cy="1320800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>
                <a:latin typeface="Calibri" panose="020F0502020204030204" pitchFamily="34" charset="0"/>
              </a:rPr>
              <a:t>Chloramfenikol</a:t>
            </a:r>
            <a:r>
              <a:rPr lang="sk-SK" sz="3600" b="1" dirty="0">
                <a:latin typeface="Calibri" panose="020F0502020204030204" pitchFamily="34" charset="0"/>
              </a:rPr>
              <a:t> – predávkovanie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2492896"/>
            <a:ext cx="7128791" cy="4681512"/>
          </a:xfrm>
        </p:spPr>
        <p:txBody>
          <a:bodyPr>
            <a:normAutofit/>
          </a:bodyPr>
          <a:lstStyle/>
          <a:p>
            <a:r>
              <a:rPr lang="sk-SK" sz="2000" dirty="0">
                <a:latin typeface="Calibri" panose="020F0502020204030204" pitchFamily="34" charset="0"/>
              </a:rPr>
              <a:t>neboli hlásené žiadne prípady predávkovania </a:t>
            </a:r>
            <a:r>
              <a:rPr lang="sk-SK" sz="2000" dirty="0" err="1">
                <a:latin typeface="Calibri" panose="020F0502020204030204" pitchFamily="34" charset="0"/>
              </a:rPr>
              <a:t>chloramfenikolom</a:t>
            </a:r>
            <a:endParaRPr lang="sk-SK" sz="2000" dirty="0">
              <a:latin typeface="Calibri" panose="020F0502020204030204" pitchFamily="34" charset="0"/>
            </a:endParaRPr>
          </a:p>
          <a:p>
            <a:endParaRPr lang="sk-SK" sz="2000" dirty="0">
              <a:latin typeface="Calibri" panose="020F0502020204030204" pitchFamily="34" charset="0"/>
            </a:endParaRPr>
          </a:p>
          <a:p>
            <a:r>
              <a:rPr lang="sk-SK" sz="2000" dirty="0">
                <a:latin typeface="Calibri" panose="020F0502020204030204" pitchFamily="34" charset="0"/>
              </a:rPr>
              <a:t>riziko predávkovania je najmä u pacientov s poškodenou funkciou pečene a obličiek</a:t>
            </a:r>
          </a:p>
          <a:p>
            <a:endParaRPr lang="sk-SK" sz="2000" dirty="0">
              <a:latin typeface="Calibri" panose="020F0502020204030204" pitchFamily="34" charset="0"/>
            </a:endParaRPr>
          </a:p>
          <a:p>
            <a:r>
              <a:rPr lang="sk-SK" sz="2000" dirty="0">
                <a:latin typeface="Calibri" panose="020F0502020204030204" pitchFamily="34" charset="0"/>
              </a:rPr>
              <a:t>dôsledkom zvýšenej hladiny </a:t>
            </a:r>
            <a:r>
              <a:rPr lang="sk-SK" sz="2000" dirty="0" err="1">
                <a:latin typeface="Calibri" panose="020F0502020204030204" pitchFamily="34" charset="0"/>
              </a:rPr>
              <a:t>chloramfenikolu</a:t>
            </a:r>
            <a:r>
              <a:rPr lang="sk-SK" sz="2000" dirty="0">
                <a:latin typeface="Calibri" panose="020F0502020204030204" pitchFamily="34" charset="0"/>
              </a:rPr>
              <a:t> v krvi (t. j. u dospelých nad 19 </a:t>
            </a:r>
            <a:r>
              <a:rPr lang="sk-SK" sz="2000" dirty="0" err="1">
                <a:latin typeface="Calibri" panose="020F0502020204030204" pitchFamily="34" charset="0"/>
              </a:rPr>
              <a:t>Ţg</a:t>
            </a:r>
            <a:r>
              <a:rPr lang="sk-SK" sz="2000" dirty="0">
                <a:latin typeface="Calibri" panose="020F0502020204030204" pitchFamily="34" charset="0"/>
              </a:rPr>
              <a:t>/ml) je prejav útlmu kostnej drene </a:t>
            </a:r>
          </a:p>
          <a:p>
            <a:pPr marL="0" indent="0">
              <a:buNone/>
            </a:pPr>
            <a:r>
              <a:rPr lang="sk-SK" sz="2000" dirty="0">
                <a:latin typeface="Calibri" panose="020F0502020204030204" pitchFamily="34" charset="0"/>
              </a:rPr>
              <a:t> </a:t>
            </a:r>
          </a:p>
          <a:p>
            <a:r>
              <a:rPr lang="sk-SK" sz="2000" dirty="0">
                <a:latin typeface="Calibri" panose="020F0502020204030204" pitchFamily="34" charset="0"/>
              </a:rPr>
              <a:t>pri predávkovaní je odporúčaná celková podporná terapia</a:t>
            </a:r>
          </a:p>
          <a:p>
            <a:pPr marL="130614" indent="0"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859080"/>
            <a:ext cx="7274769" cy="1320800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err="1">
                <a:latin typeface="Calibri" panose="020F0502020204030204" pitchFamily="34" charset="0"/>
              </a:rPr>
              <a:t>Chloramfenikol</a:t>
            </a:r>
            <a:r>
              <a:rPr lang="sk-SK" sz="3600" b="1" dirty="0">
                <a:latin typeface="Calibri" panose="020F0502020204030204" pitchFamily="34" charset="0"/>
              </a:rPr>
              <a:t> – mechanizmus rezistencie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2492896"/>
            <a:ext cx="7704856" cy="5162792"/>
          </a:xfrm>
        </p:spPr>
        <p:txBody>
          <a:bodyPr>
            <a:normAutofit/>
          </a:bodyPr>
          <a:lstStyle/>
          <a:p>
            <a:pPr marL="130614" indent="0">
              <a:buNone/>
            </a:pPr>
            <a:r>
              <a:rPr lang="sk-SK" sz="2000" dirty="0">
                <a:latin typeface="Calibri" panose="020F0502020204030204" pitchFamily="34" charset="0"/>
              </a:rPr>
              <a:t>Pri </a:t>
            </a:r>
            <a:r>
              <a:rPr lang="sk-SK" sz="2000" dirty="0" err="1">
                <a:latin typeface="Calibri" panose="020F0502020204030204" pitchFamily="34" charset="0"/>
              </a:rPr>
              <a:t>chloramfenikole</a:t>
            </a:r>
            <a:r>
              <a:rPr lang="sk-SK" sz="2000" dirty="0">
                <a:latin typeface="Calibri" panose="020F0502020204030204" pitchFamily="34" charset="0"/>
              </a:rPr>
              <a:t> sa uplatňujú 3 mechanizmy rezistencie:</a:t>
            </a:r>
          </a:p>
          <a:p>
            <a:pPr lvl="0"/>
            <a:endParaRPr lang="sk-SK" sz="2000" dirty="0">
              <a:latin typeface="Calibri" panose="020F0502020204030204" pitchFamily="34" charset="0"/>
            </a:endParaRPr>
          </a:p>
          <a:p>
            <a:pPr lvl="0"/>
            <a:r>
              <a:rPr lang="sk-SK" sz="2000" dirty="0">
                <a:latin typeface="Calibri" panose="020F0502020204030204" pitchFamily="34" charset="0"/>
              </a:rPr>
              <a:t>mutácia 50S </a:t>
            </a:r>
            <a:r>
              <a:rPr lang="sk-SK" sz="2000" dirty="0" err="1">
                <a:latin typeface="Calibri" panose="020F0502020204030204" pitchFamily="34" charset="0"/>
              </a:rPr>
              <a:t>ribozomálnej</a:t>
            </a:r>
            <a:r>
              <a:rPr lang="sk-SK" sz="2000" dirty="0">
                <a:latin typeface="Calibri" panose="020F0502020204030204" pitchFamily="34" charset="0"/>
              </a:rPr>
              <a:t> </a:t>
            </a:r>
            <a:r>
              <a:rPr lang="sk-SK" sz="2000" dirty="0" err="1">
                <a:latin typeface="Calibri" panose="020F0502020204030204" pitchFamily="34" charset="0"/>
              </a:rPr>
              <a:t>podjednotky</a:t>
            </a:r>
            <a:endParaRPr lang="sk-SK" sz="2000" dirty="0">
              <a:latin typeface="Calibri" panose="020F0502020204030204" pitchFamily="34" charset="0"/>
            </a:endParaRPr>
          </a:p>
          <a:p>
            <a:pPr lvl="0"/>
            <a:endParaRPr lang="sk-SK" sz="2000" dirty="0">
              <a:latin typeface="Calibri" panose="020F0502020204030204" pitchFamily="34" charset="0"/>
            </a:endParaRPr>
          </a:p>
          <a:p>
            <a:pPr lvl="0"/>
            <a:r>
              <a:rPr lang="sk-SK" sz="2000" dirty="0">
                <a:latin typeface="Calibri" panose="020F0502020204030204" pitchFamily="34" charset="0"/>
              </a:rPr>
              <a:t>zmena </a:t>
            </a:r>
            <a:r>
              <a:rPr lang="sk-SK" sz="2000" dirty="0" err="1">
                <a:latin typeface="Calibri" panose="020F0502020204030204" pitchFamily="34" charset="0"/>
              </a:rPr>
              <a:t>permeability</a:t>
            </a:r>
            <a:r>
              <a:rPr lang="sk-SK" sz="2000" dirty="0">
                <a:latin typeface="Calibri" panose="020F0502020204030204" pitchFamily="34" charset="0"/>
              </a:rPr>
              <a:t> membrány</a:t>
            </a:r>
          </a:p>
          <a:p>
            <a:pPr lvl="0"/>
            <a:endParaRPr lang="sk-SK" sz="2000" dirty="0">
              <a:latin typeface="Calibri" panose="020F0502020204030204" pitchFamily="34" charset="0"/>
            </a:endParaRPr>
          </a:p>
          <a:p>
            <a:pPr lvl="0"/>
            <a:r>
              <a:rPr lang="sk-SK" sz="2000" dirty="0">
                <a:latin typeface="Calibri" panose="020F0502020204030204" pitchFamily="34" charset="0"/>
              </a:rPr>
              <a:t>rezistencia závislá na prítomnosti R faktora kódujúceho </a:t>
            </a:r>
            <a:r>
              <a:rPr lang="sk-SK" sz="2000" dirty="0" err="1">
                <a:latin typeface="Calibri" panose="020F0502020204030204" pitchFamily="34" charset="0"/>
              </a:rPr>
              <a:t>acetyl-CoA</a:t>
            </a:r>
            <a:r>
              <a:rPr lang="sk-SK" sz="2000" dirty="0">
                <a:latin typeface="Calibri" panose="020F0502020204030204" pitchFamily="34" charset="0"/>
              </a:rPr>
              <a:t> </a:t>
            </a:r>
            <a:r>
              <a:rPr lang="sk-SK" sz="2000" dirty="0" err="1">
                <a:latin typeface="Calibri" panose="020F0502020204030204" pitchFamily="34" charset="0"/>
              </a:rPr>
              <a:t>transferázu</a:t>
            </a:r>
            <a:r>
              <a:rPr lang="sk-SK" sz="2000" dirty="0">
                <a:latin typeface="Calibri" panose="020F0502020204030204" pitchFamily="34" charset="0"/>
              </a:rPr>
              <a:t> </a:t>
            </a:r>
            <a:r>
              <a:rPr lang="sk-SK" sz="2000" dirty="0" err="1">
                <a:latin typeface="Calibri" panose="020F0502020204030204" pitchFamily="34" charset="0"/>
              </a:rPr>
              <a:t>inaktivizujúcu</a:t>
            </a:r>
            <a:r>
              <a:rPr lang="sk-SK" sz="2000" dirty="0">
                <a:latin typeface="Calibri" panose="020F0502020204030204" pitchFamily="34" charset="0"/>
              </a:rPr>
              <a:t> </a:t>
            </a:r>
            <a:r>
              <a:rPr lang="sk-SK" sz="2000" dirty="0" err="1">
                <a:latin typeface="Calibri" panose="020F0502020204030204" pitchFamily="34" charset="0"/>
              </a:rPr>
              <a:t>chloramfenikol</a:t>
            </a:r>
            <a:r>
              <a:rPr lang="sk-SK" sz="2000" dirty="0"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7603" y="908720"/>
            <a:ext cx="7128793" cy="936625"/>
          </a:xfrm>
        </p:spPr>
        <p:txBody>
          <a:bodyPr>
            <a:noAutofit/>
          </a:bodyPr>
          <a:lstStyle/>
          <a:p>
            <a:pPr algn="ctr" eaLnBrk="1" hangingPunct="1"/>
            <a:r>
              <a:rPr lang="sk-SK" sz="2800" b="1" dirty="0">
                <a:solidFill>
                  <a:schemeClr val="accent4"/>
                </a:solidFill>
              </a:rPr>
              <a:t>MIC – minimálna inhibičná koncentrácia a </a:t>
            </a:r>
            <a:br>
              <a:rPr lang="sk-SK" sz="2800" b="1" dirty="0">
                <a:solidFill>
                  <a:schemeClr val="accent4"/>
                </a:solidFill>
              </a:rPr>
            </a:br>
            <a:r>
              <a:rPr lang="sk-SK" sz="2800" b="1" dirty="0">
                <a:solidFill>
                  <a:schemeClr val="accent4"/>
                </a:solidFill>
              </a:rPr>
              <a:t>MBC – minimálna baktericídna koncentrácia</a:t>
            </a:r>
            <a:endParaRPr lang="sk-SK" sz="2800" b="1" baseline="-16000" dirty="0">
              <a:solidFill>
                <a:schemeClr val="accent4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02377" y="2636912"/>
            <a:ext cx="7314039" cy="4351338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sk-SK" sz="2000" b="1" dirty="0"/>
              <a:t>Minimálna inhibičná koncentrácia</a:t>
            </a:r>
          </a:p>
          <a:p>
            <a:pPr marL="609600" indent="-609600" eaLnBrk="1" hangingPunct="1"/>
            <a:r>
              <a:rPr lang="sk-SK" sz="2000" dirty="0"/>
              <a:t>Najnižšia koncentrácia liečiva v živnej pôde, ktorá </a:t>
            </a:r>
            <a:r>
              <a:rPr lang="sk-SK" sz="2000" u="sng" dirty="0"/>
              <a:t>zabráni viditeľnému rastu</a:t>
            </a:r>
            <a:r>
              <a:rPr lang="sk-SK" sz="2000" dirty="0"/>
              <a:t> naočkovanej kultúry po inkubácii počas 16 – 20 hodín pri teplote 35</a:t>
            </a:r>
            <a:r>
              <a:rPr lang="en-US" sz="2000" dirty="0">
                <a:cs typeface="Arial" pitchFamily="34" charset="0"/>
              </a:rPr>
              <a:t>°</a:t>
            </a:r>
            <a:r>
              <a:rPr lang="sk-SK" sz="2000" dirty="0">
                <a:cs typeface="Arial" pitchFamily="34" charset="0"/>
              </a:rPr>
              <a:t>C.</a:t>
            </a:r>
          </a:p>
          <a:p>
            <a:pPr marL="609600" indent="-609600" eaLnBrk="1" hangingPunct="1">
              <a:buFontTx/>
              <a:buNone/>
            </a:pPr>
            <a:endParaRPr lang="sk-SK" sz="2000" b="1" dirty="0"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sk-SK" sz="2000" b="1" dirty="0">
                <a:cs typeface="Arial" pitchFamily="34" charset="0"/>
              </a:rPr>
              <a:t>Minimálna baktericídna koncentrácia</a:t>
            </a:r>
          </a:p>
          <a:p>
            <a:pPr marL="609600" indent="-609600" eaLnBrk="1" hangingPunct="1"/>
            <a:r>
              <a:rPr lang="sk-SK" sz="2000" dirty="0">
                <a:cs typeface="Arial" pitchFamily="34" charset="0"/>
              </a:rPr>
              <a:t>Najnižšia koncentrácia liečiva v živnej pôde, ktorá </a:t>
            </a:r>
            <a:r>
              <a:rPr lang="sk-SK" sz="2000" u="sng" dirty="0"/>
              <a:t>usmrtí 99,9</a:t>
            </a:r>
            <a:r>
              <a:rPr lang="sk-SK" sz="2000" b="1" dirty="0"/>
              <a:t> %</a:t>
            </a:r>
            <a:r>
              <a:rPr lang="sk-SK" sz="2000" dirty="0"/>
              <a:t> bakteriálnych buniek vo vzorke pri inkubácii počas 16 – 20 hodín pri teplote 35</a:t>
            </a:r>
            <a:r>
              <a:rPr lang="sk-SK" sz="2000" dirty="0">
                <a:sym typeface="Symbol" pitchFamily="18" charset="2"/>
              </a:rPr>
              <a:t></a:t>
            </a:r>
            <a:r>
              <a:rPr lang="sk-SK" sz="2000" dirty="0"/>
              <a:t>C.</a:t>
            </a:r>
            <a:endParaRPr lang="en-US" sz="2000" dirty="0"/>
          </a:p>
          <a:p>
            <a:pPr marL="609600" indent="-609600" eaLnBrk="1" hangingPunct="1"/>
            <a:endParaRPr lang="en-US" sz="25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8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980728"/>
            <a:ext cx="5829300" cy="936625"/>
          </a:xfrm>
        </p:spPr>
        <p:txBody>
          <a:bodyPr>
            <a:normAutofit/>
          </a:bodyPr>
          <a:lstStyle/>
          <a:p>
            <a:pPr eaLnBrk="1" hangingPunct="1"/>
            <a:r>
              <a:rPr lang="sk-SK" b="1" dirty="0" err="1">
                <a:solidFill>
                  <a:schemeClr val="accent4"/>
                </a:solidFill>
              </a:rPr>
              <a:t>Postantibiotický</a:t>
            </a:r>
            <a:r>
              <a:rPr lang="sk-SK" b="1" dirty="0">
                <a:solidFill>
                  <a:schemeClr val="accent4"/>
                </a:solidFill>
              </a:rPr>
              <a:t> efekt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852936"/>
            <a:ext cx="7344816" cy="467836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sk-SK" sz="2000" dirty="0"/>
              <a:t>	Po odstránení mikróba z prostredia, v ktorom bol jeho rast potlačený, pokračuje ešte čiastočný inhibičný účinok aj bez prítomnosti antibiotika. </a:t>
            </a:r>
          </a:p>
          <a:p>
            <a:pPr marL="609600" indent="-609600" eaLnBrk="1" hangingPunct="1">
              <a:buFontTx/>
              <a:buNone/>
            </a:pPr>
            <a:endParaRPr lang="sk-SK" sz="2000" dirty="0"/>
          </a:p>
          <a:p>
            <a:pPr marL="609600" indent="-609600" eaLnBrk="1" hangingPunct="1">
              <a:buFontTx/>
              <a:buAutoNum type="arabicPeriod"/>
            </a:pPr>
            <a:r>
              <a:rPr lang="sk-SK" sz="2000" dirty="0"/>
              <a:t>liečivo je aj naďalej naviazané na aktívne miesta baktérií alebo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sk-SK" sz="2000" dirty="0"/>
              <a:t>sa vyskytol nejaký metodologický problém týkajúci sa odstránenia lieku z testovacieho systému</a:t>
            </a:r>
          </a:p>
          <a:p>
            <a:pPr marL="609600" indent="-609600" eaLnBrk="1" hangingPunct="1">
              <a:buFontTx/>
              <a:buAutoNum type="arabicPeriod"/>
            </a:pPr>
            <a:endParaRPr lang="sk-SK" sz="2400" dirty="0"/>
          </a:p>
          <a:p>
            <a:pPr marL="609600" indent="-609600" eaLnBrk="1" hangingPunct="1">
              <a:buFontTx/>
              <a:buAutoNum type="arabicPeriod"/>
            </a:pPr>
            <a:endParaRPr lang="en-GB" sz="2400" dirty="0"/>
          </a:p>
          <a:p>
            <a:pPr marL="609600" indent="-609600" eaLnBrk="1" hangingPunct="1"/>
            <a:endParaRPr lang="sk-SK" sz="2400" dirty="0"/>
          </a:p>
          <a:p>
            <a:pPr marL="609600" indent="-609600" eaLnBrk="1" hangingPunct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0932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980728"/>
            <a:ext cx="8661400" cy="9366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k-SK" sz="3600" b="1" dirty="0" err="1">
                <a:solidFill>
                  <a:schemeClr val="accent4"/>
                </a:solidFill>
              </a:rPr>
              <a:t>Antimikrobiálne</a:t>
            </a:r>
            <a:r>
              <a:rPr lang="sk-SK" sz="3600" b="1" dirty="0">
                <a:solidFill>
                  <a:schemeClr val="accent4"/>
                </a:solidFill>
              </a:rPr>
              <a:t> spektrum</a:t>
            </a:r>
            <a:br>
              <a:rPr lang="sk-SK" sz="3600" b="1" dirty="0">
                <a:solidFill>
                  <a:schemeClr val="accent4"/>
                </a:solidFill>
              </a:rPr>
            </a:br>
            <a:r>
              <a:rPr lang="sk-SK" sz="2800" dirty="0">
                <a:solidFill>
                  <a:schemeClr val="accent4"/>
                </a:solidFill>
              </a:rPr>
              <a:t>mikrobiálne druhy, na ktoré liek pôsobí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492896"/>
            <a:ext cx="7128792" cy="4248472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r>
              <a:rPr lang="sk-SK" sz="1900" b="1" dirty="0"/>
              <a:t>Úzke spektrum</a:t>
            </a:r>
          </a:p>
          <a:p>
            <a:pPr marL="609600" indent="-609600" eaLnBrk="1" hangingPunct="1">
              <a:buFontTx/>
              <a:buNone/>
            </a:pPr>
            <a:r>
              <a:rPr lang="sk-SK" sz="1900" dirty="0" err="1"/>
              <a:t>Antimikrobiálne</a:t>
            </a:r>
            <a:r>
              <a:rPr lang="sk-SK" sz="1900" dirty="0"/>
              <a:t> látky, ktoré pôsobia len </a:t>
            </a:r>
            <a:r>
              <a:rPr lang="sk-SK" sz="1900" b="1" u="sng" dirty="0"/>
              <a:t>na jediný mikroorganizmus</a:t>
            </a:r>
            <a:r>
              <a:rPr lang="sk-SK" sz="1900" dirty="0"/>
              <a:t>, alebo len úzku skupinu, sa označujú ako tie s úzkym spektrom. Napríklad </a:t>
            </a:r>
            <a:r>
              <a:rPr lang="sk-SK" sz="1900" dirty="0" err="1"/>
              <a:t>izoniazid</a:t>
            </a:r>
            <a:r>
              <a:rPr lang="sk-SK" sz="1900" dirty="0"/>
              <a:t> účinkuje len proti </a:t>
            </a:r>
            <a:r>
              <a:rPr lang="sk-SK" sz="1900" dirty="0" err="1"/>
              <a:t>mykobaktériám</a:t>
            </a:r>
            <a:r>
              <a:rPr lang="sk-SK" sz="1900" dirty="0"/>
              <a:t>.</a:t>
            </a:r>
            <a:endParaRPr lang="sk-SK" sz="1900" b="1" dirty="0"/>
          </a:p>
          <a:p>
            <a:pPr marL="609600" indent="-609600" eaLnBrk="1" hangingPunct="1">
              <a:buFontTx/>
              <a:buNone/>
            </a:pPr>
            <a:r>
              <a:rPr lang="sk-SK" sz="1900" b="1" dirty="0"/>
              <a:t>Rozšírené spektrum</a:t>
            </a:r>
          </a:p>
          <a:p>
            <a:pPr marL="609600" indent="-609600" eaLnBrk="1" hangingPunct="1">
              <a:buFontTx/>
              <a:buNone/>
            </a:pPr>
            <a:r>
              <a:rPr lang="sk-SK" sz="1900" dirty="0"/>
              <a:t>Lieky, ktoré sú účinné proti </a:t>
            </a:r>
            <a:r>
              <a:rPr lang="sk-SK" sz="1900" b="1" u="sng" dirty="0" err="1"/>
              <a:t>gram-pozitívnym</a:t>
            </a:r>
            <a:r>
              <a:rPr lang="sk-SK" sz="1900" dirty="0"/>
              <a:t> a tiež proti značnému počtu </a:t>
            </a:r>
            <a:r>
              <a:rPr lang="sk-SK" sz="1900" b="1" u="sng" dirty="0" err="1"/>
              <a:t>gram-negatívnych</a:t>
            </a:r>
            <a:r>
              <a:rPr lang="sk-SK" sz="1900" dirty="0"/>
              <a:t> baktérií (napr. </a:t>
            </a:r>
            <a:r>
              <a:rPr lang="sk-SK" sz="1900" dirty="0" err="1"/>
              <a:t>ampicilín</a:t>
            </a:r>
            <a:r>
              <a:rPr lang="sk-SK" sz="1900" dirty="0"/>
              <a:t>).</a:t>
            </a:r>
            <a:endParaRPr lang="sk-SK" sz="1900" b="1" dirty="0"/>
          </a:p>
          <a:p>
            <a:pPr marL="609600" indent="-609600" eaLnBrk="1" hangingPunct="1">
              <a:buFontTx/>
              <a:buNone/>
            </a:pPr>
            <a:r>
              <a:rPr lang="sk-SK" sz="1900" b="1" dirty="0"/>
              <a:t>Široké spektrum</a:t>
            </a:r>
          </a:p>
          <a:p>
            <a:pPr marL="609600" indent="-609600" eaLnBrk="1" hangingPunct="1">
              <a:buFontTx/>
              <a:buNone/>
            </a:pPr>
            <a:r>
              <a:rPr lang="sk-SK" sz="1900" dirty="0"/>
              <a:t>Lieky ako </a:t>
            </a:r>
            <a:r>
              <a:rPr lang="sk-SK" sz="1900" dirty="0" err="1"/>
              <a:t>makrolidy</a:t>
            </a:r>
            <a:r>
              <a:rPr lang="sk-SK" sz="1900" dirty="0"/>
              <a:t> alebo tetracyklíny pôsobia </a:t>
            </a:r>
            <a:r>
              <a:rPr lang="sk-SK" sz="1900" b="1" u="sng" dirty="0"/>
              <a:t>na široký okruh baktérií</a:t>
            </a:r>
            <a:r>
              <a:rPr lang="sk-SK" sz="1900" dirty="0"/>
              <a:t>, a preto sa označujú ako širokospektrálne antibiotiká</a:t>
            </a:r>
            <a:r>
              <a:rPr lang="sk-SK" sz="2200" dirty="0"/>
              <a:t>.</a:t>
            </a:r>
          </a:p>
          <a:p>
            <a:pPr marL="609600" indent="-609600" eaLnBrk="1" hangingPunct="1"/>
            <a:endParaRPr lang="sk-SK" sz="2000" dirty="0"/>
          </a:p>
          <a:p>
            <a:pPr marL="609600" indent="-609600" eaLnBrk="1" hangingPunct="1">
              <a:buFontTx/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4781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980728"/>
            <a:ext cx="7200900" cy="9366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l-SI" sz="3200" b="1" dirty="0">
                <a:solidFill>
                  <a:schemeClr val="accent4"/>
                </a:solidFill>
                <a:latin typeface="+mn-lt"/>
              </a:rPr>
              <a:t>Rezistencia MO voči ATB sa vo svete zvyšuje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77231" y="2526060"/>
            <a:ext cx="4556769" cy="482917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sk-SK" sz="1800" b="1" dirty="0"/>
              <a:t>Rezistencia na antibiotiká</a:t>
            </a:r>
            <a:r>
              <a:rPr lang="sk-SK" sz="1800" dirty="0"/>
              <a:t> </a:t>
            </a:r>
          </a:p>
          <a:p>
            <a:pPr eaLnBrk="1" hangingPunct="1">
              <a:buFontTx/>
              <a:buNone/>
            </a:pPr>
            <a:r>
              <a:rPr lang="sk-SK" sz="1800" dirty="0"/>
              <a:t> - je schopnosť bakteriálneho druhu alebo kmeňa prežiť pôsobenie lieku, ktorý bol pôvodne účinný. </a:t>
            </a:r>
          </a:p>
          <a:p>
            <a:pPr eaLnBrk="1" hangingPunct="1">
              <a:buFontTx/>
              <a:buNone/>
            </a:pPr>
            <a:r>
              <a:rPr lang="sk-SK" sz="1800" dirty="0"/>
              <a:t>Deje sa tak v dôsledku genetickej                                                                                 mutácie, následnej selekcie a kumulácie                                                     génov nesúcich informácie potrebné                                                                               pre ochranu voči lieku. </a:t>
            </a:r>
          </a:p>
          <a:p>
            <a:pPr eaLnBrk="1" hangingPunct="1">
              <a:buFontTx/>
              <a:buNone/>
            </a:pPr>
            <a:r>
              <a:rPr lang="sk-SK" sz="1800" dirty="0"/>
              <a:t>Príčinou rezistencie na antibiotiká je najmä                                                         nadmerné používanie látky, ktorá                                                                                  selektívne ničí len baktérie bez                                                                        ochranných génov.</a:t>
            </a:r>
            <a:endParaRPr lang="sl-SI" sz="1800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1025"/>
            <a:ext cx="3521968" cy="303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831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691629" y="764704"/>
            <a:ext cx="5760741" cy="2571891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Antibiotiká pre IMC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599" y="4509120"/>
            <a:ext cx="6400800" cy="625624"/>
          </a:xfrm>
        </p:spPr>
        <p:txBody>
          <a:bodyPr>
            <a:noAutofit/>
          </a:bodyPr>
          <a:lstStyle/>
          <a:p>
            <a:pPr algn="ctr"/>
            <a:r>
              <a:rPr lang="sk-SK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Mgr. Tomáš Bielik</a:t>
            </a:r>
          </a:p>
          <a:p>
            <a:pPr algn="ctr"/>
            <a:r>
              <a:rPr lang="sk-SK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Lekáreň Nemocnice Poprad </a:t>
            </a:r>
            <a:r>
              <a:rPr lang="sk-SK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a.s</a:t>
            </a:r>
            <a:r>
              <a:rPr lang="sk-SK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328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8684" y="1052736"/>
            <a:ext cx="6571343" cy="936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k-SK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Rozdelenie ATB (</a:t>
            </a:r>
            <a:r>
              <a:rPr lang="sk-SK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protibakteriálnych</a:t>
            </a:r>
            <a:r>
              <a:rPr lang="sk-SK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látok)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708920"/>
            <a:ext cx="7488832" cy="3288635"/>
          </a:xfrm>
        </p:spPr>
        <p:txBody>
          <a:bodyPr>
            <a:normAutofit fontScale="775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 dirty="0" err="1">
                <a:latin typeface="Arial Narrow" pitchFamily="34" charset="0"/>
              </a:rPr>
              <a:t>Beta-laktámové</a:t>
            </a:r>
            <a:r>
              <a:rPr lang="sk-SK" sz="2800" dirty="0">
                <a:latin typeface="Arial Narrow" pitchFamily="34" charset="0"/>
              </a:rPr>
              <a:t> ATB – penicilíny, </a:t>
            </a:r>
            <a:r>
              <a:rPr lang="sk-SK" sz="2800" dirty="0" err="1">
                <a:latin typeface="Arial Narrow" pitchFamily="34" charset="0"/>
              </a:rPr>
              <a:t>cefalosporíny</a:t>
            </a:r>
            <a:r>
              <a:rPr lang="sk-SK" sz="2800" dirty="0">
                <a:latin typeface="Arial Narrow" pitchFamily="34" charset="0"/>
              </a:rPr>
              <a:t> 1.-4. generácie, </a:t>
            </a:r>
            <a:r>
              <a:rPr lang="sk-SK" sz="2800" dirty="0" err="1">
                <a:latin typeface="Arial Narrow" pitchFamily="34" charset="0"/>
              </a:rPr>
              <a:t>karbapenémy</a:t>
            </a:r>
            <a:r>
              <a:rPr lang="sk-SK" sz="2800" dirty="0">
                <a:latin typeface="Arial Narrow" pitchFamily="34" charset="0"/>
              </a:rPr>
              <a:t>, </a:t>
            </a:r>
            <a:r>
              <a:rPr lang="sk-SK" sz="2800" dirty="0" err="1">
                <a:latin typeface="Arial Narrow" pitchFamily="34" charset="0"/>
              </a:rPr>
              <a:t>monobaktámy</a:t>
            </a:r>
            <a:r>
              <a:rPr lang="sk-SK" sz="2800" dirty="0">
                <a:latin typeface="Arial Narrow" pitchFamily="34" charset="0"/>
              </a:rPr>
              <a:t> a inhibítory beta-</a:t>
            </a:r>
            <a:r>
              <a:rPr lang="sk-SK" sz="2800" dirty="0" err="1">
                <a:latin typeface="Arial Narrow" pitchFamily="34" charset="0"/>
              </a:rPr>
              <a:t>laktamáz</a:t>
            </a:r>
            <a:endParaRPr lang="sk-SK" sz="2800" dirty="0">
              <a:latin typeface="Arial Narrow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 dirty="0" err="1">
                <a:latin typeface="Arial Narrow" pitchFamily="34" charset="0"/>
              </a:rPr>
              <a:t>Aminoglykozidy</a:t>
            </a:r>
            <a:r>
              <a:rPr lang="sk-SK" sz="2800" dirty="0">
                <a:latin typeface="Arial Narrow" pitchFamily="34" charset="0"/>
              </a:rPr>
              <a:t> – streptomycín (</a:t>
            </a:r>
            <a:r>
              <a:rPr lang="sk-SK" sz="2800" dirty="0" err="1">
                <a:latin typeface="Arial Narrow" pitchFamily="34" charset="0"/>
              </a:rPr>
              <a:t>inhib</a:t>
            </a:r>
            <a:r>
              <a:rPr lang="sk-SK" sz="2800" dirty="0">
                <a:latin typeface="Arial Narrow" pitchFamily="34" charset="0"/>
              </a:rPr>
              <a:t>. 30S </a:t>
            </a:r>
            <a:r>
              <a:rPr lang="sk-SK" sz="2800" dirty="0" err="1">
                <a:latin typeface="Arial Narrow" pitchFamily="34" charset="0"/>
              </a:rPr>
              <a:t>podjednotky</a:t>
            </a:r>
            <a:r>
              <a:rPr lang="sk-SK" sz="2800" dirty="0">
                <a:latin typeface="Arial Narrow" pitchFamily="34" charset="0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 dirty="0">
                <a:latin typeface="Arial Narrow" pitchFamily="34" charset="0"/>
              </a:rPr>
              <a:t>Tetracyklíny a </a:t>
            </a:r>
            <a:r>
              <a:rPr lang="sk-SK" sz="2800" dirty="0" err="1">
                <a:latin typeface="Arial Narrow" pitchFamily="34" charset="0"/>
              </a:rPr>
              <a:t>chloramfenikol</a:t>
            </a:r>
            <a:r>
              <a:rPr lang="sk-SK" sz="2800" dirty="0">
                <a:latin typeface="Arial Narrow" pitchFamily="34" charset="0"/>
              </a:rPr>
              <a:t> (</a:t>
            </a:r>
            <a:r>
              <a:rPr lang="sk-SK" sz="2800" dirty="0" err="1">
                <a:latin typeface="Arial Narrow" pitchFamily="34" charset="0"/>
              </a:rPr>
              <a:t>inhib</a:t>
            </a:r>
            <a:r>
              <a:rPr lang="sk-SK" sz="2800" dirty="0">
                <a:latin typeface="Arial Narrow" pitchFamily="34" charset="0"/>
              </a:rPr>
              <a:t>. 30S </a:t>
            </a:r>
            <a:r>
              <a:rPr lang="sk-SK" sz="2800" dirty="0" err="1">
                <a:latin typeface="Arial Narrow" pitchFamily="34" charset="0"/>
              </a:rPr>
              <a:t>podjednotky</a:t>
            </a:r>
            <a:r>
              <a:rPr lang="sk-SK" sz="2800" dirty="0">
                <a:latin typeface="Arial Narrow" pitchFamily="34" charset="0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 dirty="0" err="1">
                <a:latin typeface="Arial Narrow" pitchFamily="34" charset="0"/>
              </a:rPr>
              <a:t>Makrolidy</a:t>
            </a:r>
            <a:r>
              <a:rPr lang="sk-SK" sz="2800" dirty="0">
                <a:latin typeface="Arial Narrow" pitchFamily="34" charset="0"/>
              </a:rPr>
              <a:t> (</a:t>
            </a:r>
            <a:r>
              <a:rPr lang="sk-SK" sz="2800" dirty="0" err="1">
                <a:latin typeface="Arial Narrow" pitchFamily="34" charset="0"/>
              </a:rPr>
              <a:t>inhib</a:t>
            </a:r>
            <a:r>
              <a:rPr lang="sk-SK" sz="2800" dirty="0">
                <a:latin typeface="Arial Narrow" pitchFamily="34" charset="0"/>
              </a:rPr>
              <a:t>. 50S </a:t>
            </a:r>
            <a:r>
              <a:rPr lang="sk-SK" sz="2800" dirty="0" err="1">
                <a:latin typeface="Arial Narrow" pitchFamily="34" charset="0"/>
              </a:rPr>
              <a:t>podjednotky</a:t>
            </a:r>
            <a:r>
              <a:rPr lang="sk-SK" sz="2800" dirty="0">
                <a:latin typeface="Arial Narrow" pitchFamily="34" charset="0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 dirty="0" err="1">
                <a:latin typeface="Arial Narrow" pitchFamily="34" charset="0"/>
              </a:rPr>
              <a:t>Linkosamidy</a:t>
            </a:r>
            <a:endParaRPr lang="sk-SK" sz="2800" dirty="0">
              <a:latin typeface="Arial Narrow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 dirty="0" err="1">
                <a:latin typeface="Arial Narrow" pitchFamily="34" charset="0"/>
              </a:rPr>
              <a:t>Peptidy</a:t>
            </a:r>
            <a:r>
              <a:rPr lang="sk-SK" sz="2800" dirty="0">
                <a:latin typeface="Arial Narrow" pitchFamily="34" charset="0"/>
              </a:rPr>
              <a:t> a </a:t>
            </a:r>
            <a:r>
              <a:rPr lang="sk-SK" sz="2800" dirty="0" err="1">
                <a:latin typeface="Arial Narrow" pitchFamily="34" charset="0"/>
              </a:rPr>
              <a:t>glykopeptidy</a:t>
            </a:r>
            <a:endParaRPr lang="sk-SK" sz="2800" dirty="0">
              <a:latin typeface="Arial Narrow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 dirty="0" err="1">
                <a:latin typeface="Arial Narrow" pitchFamily="34" charset="0"/>
              </a:rPr>
              <a:t>Ansamycíny</a:t>
            </a:r>
            <a:endParaRPr lang="sk-SK" sz="2800" dirty="0">
              <a:latin typeface="Arial Narrow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sk-SK" sz="2800" dirty="0" err="1">
                <a:latin typeface="Arial Narrow" pitchFamily="34" charset="0"/>
              </a:rPr>
              <a:t>Fluorochinolóny</a:t>
            </a:r>
            <a:r>
              <a:rPr lang="sk-SK" sz="2800" dirty="0">
                <a:latin typeface="Arial Narrow" pitchFamily="34" charset="0"/>
              </a:rPr>
              <a:t> (</a:t>
            </a:r>
            <a:r>
              <a:rPr lang="sk-SK" sz="2800" dirty="0" err="1">
                <a:latin typeface="Arial Narrow" pitchFamily="34" charset="0"/>
              </a:rPr>
              <a:t>ciprinol</a:t>
            </a:r>
            <a:r>
              <a:rPr lang="sk-SK" sz="2800" dirty="0">
                <a:latin typeface="Arial Narrow" pitchFamily="34" charset="0"/>
              </a:rPr>
              <a:t>) patrí medzi </a:t>
            </a:r>
            <a:r>
              <a:rPr lang="sk-SK" sz="2800" dirty="0" err="1">
                <a:latin typeface="Arial Narrow" pitchFamily="34" charset="0"/>
              </a:rPr>
              <a:t>chemoterapeutiká</a:t>
            </a:r>
            <a:endParaRPr lang="sk-SK" sz="2800" dirty="0">
              <a:latin typeface="Arial Narrow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sk-SK" sz="4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52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6829" y="1052736"/>
            <a:ext cx="7219950" cy="936625"/>
          </a:xfrm>
        </p:spPr>
        <p:txBody>
          <a:bodyPr/>
          <a:lstStyle/>
          <a:p>
            <a:pPr algn="ctr" eaLnBrk="1" hangingPunct="1"/>
            <a:r>
              <a:rPr lang="sk-SK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Mechanizmus účinku ATB</a:t>
            </a:r>
            <a:br>
              <a:rPr lang="sk-SK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pôsobia na úrovni: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97601" y="2780928"/>
            <a:ext cx="7498407" cy="5040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sk-SK" sz="1600" b="1" i="1" dirty="0"/>
          </a:p>
          <a:p>
            <a:pPr eaLnBrk="1" hangingPunct="1">
              <a:lnSpc>
                <a:spcPct val="80000"/>
              </a:lnSpc>
            </a:pPr>
            <a:r>
              <a: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bunkovej steny</a:t>
            </a:r>
            <a:r>
              <a:rPr lang="sk-SK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beta-laktámové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ATB (penicilíny,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cefalosporíny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karbapenémy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monobaktámy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vankomycín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izoniazid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etambutol</a:t>
            </a:r>
            <a:endParaRPr lang="sk-S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Mechanizmus: inhibícia syntézy (tvorby) bunkovej steny, bunka zostáva obnažená a je zlikvidovaná. ATB pôsobia len v čase rastu mikroorganizmov. </a:t>
            </a:r>
            <a:r>
              <a:rPr lang="sk-SK" sz="1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Baktericídne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sk-SK" sz="1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bunkovej membrány</a:t>
            </a:r>
            <a:r>
              <a:rPr lang="sk-SK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polymyxíny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nystatín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amfotericín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B,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imidazoly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triazoly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alylamíny</a:t>
            </a:r>
            <a:endParaRPr lang="sk-S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Mechanizmus: ATB prenikajú do plazmatických membrán mikróbov a narušujú ich štruktúru a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iontovú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rovnováhu bunky a následne dochádza k zabitiu mikroorganizmov. ATB pôsobia </a:t>
            </a:r>
            <a:r>
              <a:rPr lang="sk-SK" sz="1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baktericídne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00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33378" y="980728"/>
            <a:ext cx="7219950" cy="936625"/>
          </a:xfrm>
        </p:spPr>
        <p:txBody>
          <a:bodyPr/>
          <a:lstStyle/>
          <a:p>
            <a:pPr algn="ctr" eaLnBrk="1" hangingPunct="1"/>
            <a:r>
              <a:rPr lang="sk-SK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Mechanizmus účinku ATB</a:t>
            </a:r>
            <a:br>
              <a:rPr lang="sk-SK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pôsobia na úrovni: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132856"/>
            <a:ext cx="7498407" cy="5040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sk-SK" sz="1600" b="1" i="1" dirty="0"/>
          </a:p>
          <a:p>
            <a:pPr eaLnBrk="1" hangingPunct="1">
              <a:lnSpc>
                <a:spcPct val="80000"/>
              </a:lnSpc>
            </a:pPr>
            <a:r>
              <a: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bunkových proteínov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proteosyntézy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):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aminoglykozidy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tetracyklíny,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chloramfenikol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klindamycín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makrolidy</a:t>
            </a:r>
            <a:endParaRPr lang="sk-S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Mechanizmus: inhibícia tvorby proteínov. Účinok ATB je </a:t>
            </a:r>
            <a:r>
              <a:rPr lang="sk-SK" sz="16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bakteriostatický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sk-SK" sz="1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nukleových kyselín</a:t>
            </a:r>
            <a:r>
              <a:rPr lang="sk-SK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grizeofulvín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rifampicín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pyrazínamid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kyselina para-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aminosalicylová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chinolóny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Mechanizmus: ATB narušujú DNA bunky – narušenie správneho usporiadania DNA reťazca alebo narušujú tvorbu reťazca. Účinok ATB je špecifický.</a:t>
            </a:r>
          </a:p>
          <a:p>
            <a:pPr eaLnBrk="1" hangingPunct="1">
              <a:lnSpc>
                <a:spcPct val="80000"/>
              </a:lnSpc>
            </a:pPr>
            <a:endParaRPr lang="sk-SK" sz="1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k-SK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intermediárneho</a:t>
            </a:r>
            <a:r>
              <a: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metabolizmu</a:t>
            </a:r>
            <a:r>
              <a:rPr lang="sk-SK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sulfonamidy</a:t>
            </a: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sk-SK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trimetoprím</a:t>
            </a:r>
            <a:endParaRPr lang="sk-SK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Mechanizmus: inhibícia rastových faktorov bunky. Pôsobenie ATB je špecifické.</a:t>
            </a:r>
          </a:p>
        </p:txBody>
      </p:sp>
    </p:spTree>
    <p:extLst>
      <p:ext uri="{BB962C8B-B14F-4D97-AF65-F5344CB8AC3E}">
        <p14:creationId xmlns:p14="http://schemas.microsoft.com/office/powerpoint/2010/main" val="324894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84" y="2152398"/>
            <a:ext cx="3219771" cy="417646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87551" y="568682"/>
            <a:ext cx="7146550" cy="1143000"/>
          </a:xfrm>
        </p:spPr>
        <p:txBody>
          <a:bodyPr/>
          <a:lstStyle/>
          <a:p>
            <a:r>
              <a:rPr lang="sl-SI" sz="3200" b="1" dirty="0">
                <a:solidFill>
                  <a:schemeClr val="accent4"/>
                </a:solidFill>
              </a:rPr>
              <a:t>Rozdelenie  močových ciest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12041" y="2394428"/>
            <a:ext cx="39984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8A28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8A28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Horné močové cesty</a:t>
            </a:r>
          </a:p>
          <a:p>
            <a:pPr marL="457200" indent="-457200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Obličky 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(infekcia: </a:t>
            </a:r>
            <a:r>
              <a:rPr lang="en-GB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</a:t>
            </a:r>
            <a:r>
              <a:rPr lang="sk-SK" altLang="sl-SI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yleonefritída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0" y="4327188"/>
            <a:ext cx="389837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8A28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8A28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Dolné močové cesty</a:t>
            </a:r>
          </a:p>
          <a:p>
            <a:pPr marL="457200" indent="-457200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Močový mechúr 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(infekcia: cystitída)</a:t>
            </a:r>
          </a:p>
          <a:p>
            <a:pPr marL="457200" indent="-457200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Prostata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(infekcia: prostatitída</a:t>
            </a:r>
            <a:r>
              <a:rPr lang="sl-SI" altLang="sl-SI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)</a:t>
            </a: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6" name="Desna puščica 5"/>
          <p:cNvSpPr/>
          <p:nvPr/>
        </p:nvSpPr>
        <p:spPr>
          <a:xfrm rot="19804523">
            <a:off x="2825807" y="2934110"/>
            <a:ext cx="1687926" cy="253951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endParaRPr lang="sl-SI" kern="0">
              <a:solidFill>
                <a:srgbClr val="FFFFFF"/>
              </a:solidFill>
            </a:endParaRPr>
          </a:p>
        </p:txBody>
      </p:sp>
      <p:sp>
        <p:nvSpPr>
          <p:cNvPr id="7" name="Desna puščica 6"/>
          <p:cNvSpPr/>
          <p:nvPr/>
        </p:nvSpPr>
        <p:spPr>
          <a:xfrm rot="20819639">
            <a:off x="2391475" y="5028509"/>
            <a:ext cx="2060869" cy="320908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endParaRPr lang="sl-SI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70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80" y="980728"/>
            <a:ext cx="7560840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Indikácie </a:t>
            </a:r>
            <a:r>
              <a:rPr lang="sk-SK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ciprofloxacínu</a:t>
            </a:r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u dospelých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899592" y="2708920"/>
            <a:ext cx="7416824" cy="4925144"/>
          </a:xfrm>
          <a:ln w="38100">
            <a:noFill/>
          </a:ln>
        </p:spPr>
        <p:txBody>
          <a:bodyPr>
            <a:normAutofit/>
          </a:bodyPr>
          <a:lstStyle/>
          <a:p>
            <a:pPr lvl="0"/>
            <a:r>
              <a:rPr lang="sk-SK" sz="1500" dirty="0">
                <a:solidFill>
                  <a:schemeClr val="tx2"/>
                </a:solidFill>
              </a:rPr>
              <a:t>Infekcie dolných dýchacích ciest spôsobené </a:t>
            </a:r>
            <a:r>
              <a:rPr lang="sk-SK" sz="1500" dirty="0" err="1">
                <a:solidFill>
                  <a:schemeClr val="tx2"/>
                </a:solidFill>
              </a:rPr>
              <a:t>gramnegatívnymi</a:t>
            </a:r>
            <a:r>
              <a:rPr lang="sk-SK" sz="1500" dirty="0">
                <a:solidFill>
                  <a:schemeClr val="tx2"/>
                </a:solidFill>
              </a:rPr>
              <a:t> baktériami: </a:t>
            </a:r>
            <a:r>
              <a:rPr lang="sk-SK" sz="1500" dirty="0" err="1">
                <a:solidFill>
                  <a:schemeClr val="tx2"/>
                </a:solidFill>
              </a:rPr>
              <a:t>exacerbácia</a:t>
            </a:r>
            <a:r>
              <a:rPr lang="sk-SK" sz="1500" dirty="0">
                <a:solidFill>
                  <a:schemeClr val="tx2"/>
                </a:solidFill>
              </a:rPr>
              <a:t> chronického obštrukčného ochorenia pľúc, infekcie priedušiek a pľúc pri cystickej </a:t>
            </a:r>
            <a:r>
              <a:rPr lang="sk-SK" sz="1500" dirty="0" err="1">
                <a:solidFill>
                  <a:schemeClr val="tx2"/>
                </a:solidFill>
              </a:rPr>
              <a:t>fibróze</a:t>
            </a:r>
            <a:r>
              <a:rPr lang="sk-SK" sz="1500" dirty="0">
                <a:solidFill>
                  <a:schemeClr val="tx2"/>
                </a:solidFill>
              </a:rPr>
              <a:t> alebo pri bronchiektázii, zápal pľúc</a:t>
            </a:r>
          </a:p>
          <a:p>
            <a:pPr lvl="0"/>
            <a:r>
              <a:rPr lang="sk-SK" sz="1500" dirty="0">
                <a:solidFill>
                  <a:schemeClr val="tx2"/>
                </a:solidFill>
              </a:rPr>
              <a:t>Chronický hnisavý zápal stredného ucha</a:t>
            </a:r>
          </a:p>
          <a:p>
            <a:pPr lvl="0"/>
            <a:r>
              <a:rPr lang="sk-SK" sz="1500" dirty="0">
                <a:solidFill>
                  <a:schemeClr val="tx2"/>
                </a:solidFill>
              </a:rPr>
              <a:t>Akútna </a:t>
            </a:r>
            <a:r>
              <a:rPr lang="sk-SK" sz="1500" dirty="0" err="1">
                <a:solidFill>
                  <a:schemeClr val="tx2"/>
                </a:solidFill>
              </a:rPr>
              <a:t>exacerbácia</a:t>
            </a:r>
            <a:r>
              <a:rPr lang="sk-SK" sz="1500" dirty="0">
                <a:solidFill>
                  <a:schemeClr val="tx2"/>
                </a:solidFill>
              </a:rPr>
              <a:t> chronickej </a:t>
            </a:r>
            <a:r>
              <a:rPr lang="sk-SK" sz="1500" dirty="0" err="1">
                <a:solidFill>
                  <a:schemeClr val="tx2"/>
                </a:solidFill>
              </a:rPr>
              <a:t>sinusitídy</a:t>
            </a:r>
            <a:r>
              <a:rPr lang="sk-SK" sz="1500" dirty="0">
                <a:solidFill>
                  <a:schemeClr val="tx2"/>
                </a:solidFill>
              </a:rPr>
              <a:t>, najmä ak je spôsobená </a:t>
            </a:r>
            <a:r>
              <a:rPr lang="sk-SK" sz="1500" dirty="0" err="1">
                <a:solidFill>
                  <a:schemeClr val="tx2"/>
                </a:solidFill>
              </a:rPr>
              <a:t>gramnegatívnymi</a:t>
            </a:r>
            <a:r>
              <a:rPr lang="sk-SK" sz="1500" dirty="0">
                <a:solidFill>
                  <a:schemeClr val="tx2"/>
                </a:solidFill>
              </a:rPr>
              <a:t> baktériami</a:t>
            </a:r>
          </a:p>
          <a:p>
            <a:pPr lvl="0"/>
            <a:r>
              <a:rPr lang="sk-SK" sz="1500" b="1" dirty="0">
                <a:solidFill>
                  <a:schemeClr val="tx2"/>
                </a:solidFill>
              </a:rPr>
              <a:t>Infekcie močových ciest </a:t>
            </a:r>
          </a:p>
          <a:p>
            <a:pPr lvl="0"/>
            <a:r>
              <a:rPr lang="sk-SK" sz="1500" b="1" i="1" dirty="0" err="1">
                <a:solidFill>
                  <a:schemeClr val="tx2"/>
                </a:solidFill>
              </a:rPr>
              <a:t>Gonokoková</a:t>
            </a:r>
            <a:r>
              <a:rPr lang="sk-SK" sz="1500" b="1" dirty="0">
                <a:solidFill>
                  <a:schemeClr val="tx2"/>
                </a:solidFill>
              </a:rPr>
              <a:t> </a:t>
            </a:r>
            <a:r>
              <a:rPr lang="sk-SK" sz="1500" b="1" dirty="0" err="1">
                <a:solidFill>
                  <a:schemeClr val="tx2"/>
                </a:solidFill>
              </a:rPr>
              <a:t>uretritída</a:t>
            </a:r>
            <a:r>
              <a:rPr lang="sk-SK" sz="1500" b="1" dirty="0">
                <a:solidFill>
                  <a:schemeClr val="tx2"/>
                </a:solidFill>
              </a:rPr>
              <a:t> a </a:t>
            </a:r>
            <a:r>
              <a:rPr lang="sk-SK" sz="1500" b="1" dirty="0" err="1">
                <a:solidFill>
                  <a:schemeClr val="tx2"/>
                </a:solidFill>
              </a:rPr>
              <a:t>cervicitída</a:t>
            </a:r>
            <a:r>
              <a:rPr lang="sk-SK" sz="1500" b="1" dirty="0">
                <a:solidFill>
                  <a:schemeClr val="tx2"/>
                </a:solidFill>
              </a:rPr>
              <a:t> </a:t>
            </a:r>
          </a:p>
          <a:p>
            <a:pPr lvl="0"/>
            <a:r>
              <a:rPr lang="sk-SK" sz="1500" dirty="0" err="1">
                <a:solidFill>
                  <a:schemeClr val="tx2"/>
                </a:solidFill>
              </a:rPr>
              <a:t>Epididymoorchitída</a:t>
            </a:r>
            <a:r>
              <a:rPr lang="sk-SK" sz="1500" dirty="0">
                <a:solidFill>
                  <a:schemeClr val="tx2"/>
                </a:solidFill>
              </a:rPr>
              <a:t> vrátane prípadov vyvolaných </a:t>
            </a:r>
            <a:r>
              <a:rPr lang="sk-SK" sz="1500" i="1" dirty="0" err="1">
                <a:solidFill>
                  <a:schemeClr val="tx2"/>
                </a:solidFill>
              </a:rPr>
              <a:t>Neisseria</a:t>
            </a:r>
            <a:r>
              <a:rPr lang="sk-SK" sz="1500" i="1" dirty="0">
                <a:solidFill>
                  <a:schemeClr val="tx2"/>
                </a:solidFill>
              </a:rPr>
              <a:t> </a:t>
            </a:r>
            <a:r>
              <a:rPr lang="sk-SK" sz="1500" i="1" dirty="0" err="1">
                <a:solidFill>
                  <a:schemeClr val="tx2"/>
                </a:solidFill>
              </a:rPr>
              <a:t>gonorrhoeae</a:t>
            </a:r>
            <a:r>
              <a:rPr lang="sk-SK" sz="1500" dirty="0">
                <a:solidFill>
                  <a:schemeClr val="tx2"/>
                </a:solidFill>
              </a:rPr>
              <a:t> </a:t>
            </a:r>
          </a:p>
          <a:p>
            <a:pPr lvl="0"/>
            <a:r>
              <a:rPr lang="sk-SK" sz="1500" dirty="0">
                <a:solidFill>
                  <a:schemeClr val="tx2"/>
                </a:solidFill>
              </a:rPr>
              <a:t>Zápalové ochorenie panvy vrátane prípadov vyvolaných </a:t>
            </a:r>
            <a:r>
              <a:rPr lang="sk-SK" sz="1500" i="1" dirty="0" err="1">
                <a:solidFill>
                  <a:schemeClr val="tx2"/>
                </a:solidFill>
              </a:rPr>
              <a:t>Neisseria</a:t>
            </a:r>
            <a:r>
              <a:rPr lang="sk-SK" sz="1500" i="1" dirty="0">
                <a:solidFill>
                  <a:schemeClr val="tx2"/>
                </a:solidFill>
              </a:rPr>
              <a:t> </a:t>
            </a:r>
            <a:r>
              <a:rPr lang="sk-SK" sz="1500" i="1" dirty="0" err="1">
                <a:solidFill>
                  <a:schemeClr val="tx2"/>
                </a:solidFill>
              </a:rPr>
              <a:t>gonorrhoeae</a:t>
            </a:r>
            <a:endParaRPr lang="sk-SK" sz="1500" dirty="0">
              <a:solidFill>
                <a:schemeClr val="tx2"/>
              </a:solidFill>
            </a:endParaRPr>
          </a:p>
          <a:p>
            <a:pPr lvl="0"/>
            <a:endParaRPr lang="sk-S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57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60840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Indikácie </a:t>
            </a:r>
            <a:r>
              <a:rPr lang="sk-SK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ciprofloxacínu</a:t>
            </a:r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u dospelých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042281" y="2492896"/>
            <a:ext cx="7274135" cy="4925144"/>
          </a:xfrm>
          <a:ln w="38100">
            <a:noFill/>
          </a:ln>
        </p:spPr>
        <p:txBody>
          <a:bodyPr>
            <a:normAutofit/>
          </a:bodyPr>
          <a:lstStyle/>
          <a:p>
            <a:r>
              <a:rPr lang="sk-SK" sz="1400" dirty="0">
                <a:solidFill>
                  <a:schemeClr val="tx2"/>
                </a:solidFill>
              </a:rPr>
              <a:t>Ak sa u vyššie uvedených infekcií pohlavného traktu predpokladá alebo je známe, že sú spôsobené </a:t>
            </a:r>
            <a:r>
              <a:rPr lang="sk-SK" sz="1400" i="1" dirty="0" err="1">
                <a:solidFill>
                  <a:schemeClr val="tx2"/>
                </a:solidFill>
              </a:rPr>
              <a:t>Neisseria</a:t>
            </a:r>
            <a:r>
              <a:rPr lang="sk-SK" sz="1400" i="1" dirty="0">
                <a:solidFill>
                  <a:schemeClr val="tx2"/>
                </a:solidFill>
              </a:rPr>
              <a:t> </a:t>
            </a:r>
            <a:r>
              <a:rPr lang="sk-SK" sz="1400" i="1" dirty="0" err="1">
                <a:solidFill>
                  <a:schemeClr val="tx2"/>
                </a:solidFill>
              </a:rPr>
              <a:t>gonorrhoeae</a:t>
            </a:r>
            <a:r>
              <a:rPr lang="sk-SK" sz="1400" dirty="0">
                <a:solidFill>
                  <a:schemeClr val="tx2"/>
                </a:solidFill>
              </a:rPr>
              <a:t>,</a:t>
            </a:r>
            <a:r>
              <a:rPr lang="sk-SK" sz="1400" i="1" dirty="0">
                <a:solidFill>
                  <a:schemeClr val="tx2"/>
                </a:solidFill>
              </a:rPr>
              <a:t> </a:t>
            </a:r>
            <a:r>
              <a:rPr lang="sk-SK" sz="1400" dirty="0">
                <a:solidFill>
                  <a:schemeClr val="tx2"/>
                </a:solidFill>
              </a:rPr>
              <a:t>je obzvlášť dôležité získať miestne informácie o </a:t>
            </a:r>
            <a:r>
              <a:rPr lang="sk-SK" sz="1400" dirty="0" err="1">
                <a:solidFill>
                  <a:schemeClr val="tx2"/>
                </a:solidFill>
              </a:rPr>
              <a:t>prevalencii</a:t>
            </a:r>
            <a:r>
              <a:rPr lang="sk-SK" sz="1400" dirty="0">
                <a:solidFill>
                  <a:schemeClr val="tx2"/>
                </a:solidFill>
              </a:rPr>
              <a:t> rezistencie na </a:t>
            </a:r>
            <a:r>
              <a:rPr lang="sk-SK" sz="1400" dirty="0" err="1">
                <a:solidFill>
                  <a:schemeClr val="tx2"/>
                </a:solidFill>
              </a:rPr>
              <a:t>ciprofloxacín</a:t>
            </a:r>
            <a:r>
              <a:rPr lang="sk-SK" sz="1400" dirty="0">
                <a:solidFill>
                  <a:schemeClr val="tx2"/>
                </a:solidFill>
              </a:rPr>
              <a:t> a potvrdiť citlivosť na základe laboratórnych testov.</a:t>
            </a:r>
          </a:p>
          <a:p>
            <a:pPr lvl="0"/>
            <a:r>
              <a:rPr lang="sk-SK" sz="1400" dirty="0">
                <a:solidFill>
                  <a:schemeClr val="tx2"/>
                </a:solidFill>
              </a:rPr>
              <a:t>Infekcie </a:t>
            </a:r>
            <a:r>
              <a:rPr lang="sk-SK" sz="1400" dirty="0" err="1">
                <a:solidFill>
                  <a:schemeClr val="tx2"/>
                </a:solidFill>
              </a:rPr>
              <a:t>gastrointestinálneho</a:t>
            </a:r>
            <a:r>
              <a:rPr lang="sk-SK" sz="1400" dirty="0">
                <a:solidFill>
                  <a:schemeClr val="tx2"/>
                </a:solidFill>
              </a:rPr>
              <a:t> traktu (napr. hnačka cestovateľov)</a:t>
            </a:r>
          </a:p>
          <a:p>
            <a:pPr lvl="0"/>
            <a:r>
              <a:rPr lang="sk-SK" sz="1400" dirty="0" err="1">
                <a:solidFill>
                  <a:schemeClr val="tx2"/>
                </a:solidFill>
              </a:rPr>
              <a:t>Intraabdominálne</a:t>
            </a:r>
            <a:r>
              <a:rPr lang="sk-SK" sz="1400" dirty="0">
                <a:solidFill>
                  <a:schemeClr val="tx2"/>
                </a:solidFill>
              </a:rPr>
              <a:t> infekcie</a:t>
            </a:r>
          </a:p>
          <a:p>
            <a:pPr lvl="0"/>
            <a:r>
              <a:rPr lang="sk-SK" sz="1400" dirty="0">
                <a:solidFill>
                  <a:schemeClr val="tx2"/>
                </a:solidFill>
              </a:rPr>
              <a:t>Infekcie kože a mäkkých tkanív spôsobené </a:t>
            </a:r>
            <a:r>
              <a:rPr lang="sk-SK" sz="1400" dirty="0" err="1">
                <a:solidFill>
                  <a:schemeClr val="tx2"/>
                </a:solidFill>
              </a:rPr>
              <a:t>gramnegatívnymi</a:t>
            </a:r>
            <a:r>
              <a:rPr lang="sk-SK" sz="1400" dirty="0">
                <a:solidFill>
                  <a:schemeClr val="tx2"/>
                </a:solidFill>
              </a:rPr>
              <a:t> baktériami</a:t>
            </a:r>
          </a:p>
          <a:p>
            <a:pPr lvl="0"/>
            <a:r>
              <a:rPr lang="sk-SK" sz="1400" dirty="0">
                <a:solidFill>
                  <a:schemeClr val="tx2"/>
                </a:solidFill>
              </a:rPr>
              <a:t>Malígny zápal vonkajšieho ucha</a:t>
            </a:r>
          </a:p>
          <a:p>
            <a:pPr lvl="0"/>
            <a:r>
              <a:rPr lang="sk-SK" sz="1400" dirty="0">
                <a:solidFill>
                  <a:schemeClr val="tx2"/>
                </a:solidFill>
              </a:rPr>
              <a:t>Infekcie kostí a kĺbov</a:t>
            </a:r>
          </a:p>
          <a:p>
            <a:pPr lvl="0"/>
            <a:r>
              <a:rPr lang="sk-SK" sz="1400" dirty="0">
                <a:solidFill>
                  <a:schemeClr val="tx2"/>
                </a:solidFill>
              </a:rPr>
              <a:t>Liečba infekcií u pacientov s </a:t>
            </a:r>
            <a:r>
              <a:rPr lang="sk-SK" sz="1400" dirty="0" err="1">
                <a:solidFill>
                  <a:schemeClr val="tx2"/>
                </a:solidFill>
              </a:rPr>
              <a:t>neutropéniou</a:t>
            </a:r>
            <a:r>
              <a:rPr lang="sk-SK" sz="1400" dirty="0">
                <a:solidFill>
                  <a:schemeClr val="tx2"/>
                </a:solidFill>
              </a:rPr>
              <a:t> </a:t>
            </a:r>
          </a:p>
          <a:p>
            <a:pPr lvl="0"/>
            <a:r>
              <a:rPr lang="sk-SK" sz="1400" dirty="0">
                <a:solidFill>
                  <a:schemeClr val="tx2"/>
                </a:solidFill>
              </a:rPr>
              <a:t>Profylaxia infekcií u pacientov s </a:t>
            </a:r>
            <a:r>
              <a:rPr lang="sk-SK" sz="1400" dirty="0" err="1">
                <a:solidFill>
                  <a:schemeClr val="tx2"/>
                </a:solidFill>
              </a:rPr>
              <a:t>neutropéniou</a:t>
            </a:r>
            <a:endParaRPr lang="sk-SK" sz="1400" dirty="0">
              <a:solidFill>
                <a:schemeClr val="tx2"/>
              </a:solidFill>
            </a:endParaRPr>
          </a:p>
          <a:p>
            <a:pPr lvl="0"/>
            <a:r>
              <a:rPr lang="sk-SK" sz="1400" dirty="0">
                <a:solidFill>
                  <a:schemeClr val="tx2"/>
                </a:solidFill>
              </a:rPr>
              <a:t>Profylaxia invazívnych infekcií spôsobených </a:t>
            </a:r>
            <a:r>
              <a:rPr lang="sk-SK" sz="1400" i="1" dirty="0" err="1">
                <a:solidFill>
                  <a:schemeClr val="tx2"/>
                </a:solidFill>
              </a:rPr>
              <a:t>Neisseria</a:t>
            </a:r>
            <a:r>
              <a:rPr lang="sk-SK" sz="1400" i="1" dirty="0">
                <a:solidFill>
                  <a:schemeClr val="tx2"/>
                </a:solidFill>
              </a:rPr>
              <a:t> </a:t>
            </a:r>
            <a:r>
              <a:rPr lang="sk-SK" sz="1400" i="1" dirty="0" err="1">
                <a:solidFill>
                  <a:schemeClr val="tx2"/>
                </a:solidFill>
              </a:rPr>
              <a:t>meningitidis</a:t>
            </a:r>
            <a:r>
              <a:rPr lang="sk-SK" sz="1400" dirty="0">
                <a:solidFill>
                  <a:schemeClr val="tx2"/>
                </a:solidFill>
              </a:rPr>
              <a:t> </a:t>
            </a:r>
          </a:p>
          <a:p>
            <a:pPr lvl="0"/>
            <a:r>
              <a:rPr lang="sk-SK" sz="1400" dirty="0">
                <a:solidFill>
                  <a:schemeClr val="tx2"/>
                </a:solidFill>
              </a:rPr>
              <a:t>Inhalačný </a:t>
            </a:r>
            <a:r>
              <a:rPr lang="sk-SK" sz="1400" dirty="0" err="1">
                <a:solidFill>
                  <a:schemeClr val="tx2"/>
                </a:solidFill>
              </a:rPr>
              <a:t>antrax</a:t>
            </a:r>
            <a:r>
              <a:rPr lang="sk-SK" sz="1400" b="1" i="1" dirty="0">
                <a:solidFill>
                  <a:schemeClr val="tx2"/>
                </a:solidFill>
              </a:rPr>
              <a:t> </a:t>
            </a:r>
            <a:r>
              <a:rPr lang="sk-SK" sz="1400" dirty="0">
                <a:solidFill>
                  <a:schemeClr val="tx2"/>
                </a:solidFill>
              </a:rPr>
              <a:t>(</a:t>
            </a:r>
            <a:r>
              <a:rPr lang="sk-SK" sz="1400" dirty="0" err="1">
                <a:solidFill>
                  <a:schemeClr val="tx2"/>
                </a:solidFill>
              </a:rPr>
              <a:t>poexpozičná</a:t>
            </a:r>
            <a:r>
              <a:rPr lang="sk-SK" sz="1400" dirty="0">
                <a:solidFill>
                  <a:schemeClr val="tx2"/>
                </a:solidFill>
              </a:rPr>
              <a:t> profylaxia a následná liečba)</a:t>
            </a:r>
          </a:p>
          <a:p>
            <a:pPr lvl="0"/>
            <a:endParaRPr lang="sk-S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1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2332" y="1052736"/>
            <a:ext cx="6571343" cy="1049235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Indikácie </a:t>
            </a:r>
            <a:r>
              <a:rPr lang="sk-SK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amoxicilín+klavulanát</a:t>
            </a:r>
            <a:endParaRPr lang="sk-SK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043608" y="2636912"/>
            <a:ext cx="7128792" cy="3444997"/>
          </a:xfrm>
          <a:ln w="38100">
            <a:noFill/>
          </a:ln>
        </p:spPr>
        <p:txBody>
          <a:bodyPr>
            <a:normAutofit fontScale="77500" lnSpcReduction="20000"/>
          </a:bodyPr>
          <a:lstStyle/>
          <a:p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Akútna bakteriálna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sinusitída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(adekvátne diagnostikovaná)</a:t>
            </a:r>
          </a:p>
          <a:p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Akútna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otitis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media</a:t>
            </a:r>
            <a:endParaRPr lang="sk-S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Akútne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exacerbácie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chronickej bronchitídy (adekvátne diagnostikovanej)</a:t>
            </a:r>
          </a:p>
          <a:p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Pneumónia získaná v komunite</a:t>
            </a:r>
          </a:p>
          <a:p>
            <a:r>
              <a:rPr lang="sk-SK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Cystitída</a:t>
            </a:r>
            <a:endParaRPr lang="sk-SK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k-SK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Pyelonefritída</a:t>
            </a:r>
            <a:endParaRPr lang="sk-SK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Infekcie kože a mäkkých tkanív, najmä celulitída, pohryznutie zvieraťom, ťažký dentálny absces so šíriacou sa celulitídou.</a:t>
            </a:r>
          </a:p>
          <a:p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Infekcie kostí a kĺbov, najmä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osteomyelitída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6509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4340" y="1052736"/>
            <a:ext cx="6571343" cy="104923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Indikácie </a:t>
            </a:r>
            <a:r>
              <a:rPr lang="sk-SK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cefuroxímu</a:t>
            </a:r>
            <a:endParaRPr lang="sk-SK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282009" y="2636912"/>
            <a:ext cx="7848872" cy="3444997"/>
          </a:xfrm>
          <a:ln w="38100">
            <a:noFill/>
          </a:ln>
        </p:spPr>
        <p:txBody>
          <a:bodyPr>
            <a:normAutofit/>
          </a:bodyPr>
          <a:lstStyle/>
          <a:p>
            <a:r>
              <a:rPr lang="sk-SK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Akútna streptokoková </a:t>
            </a:r>
            <a:r>
              <a:rPr lang="sk-SK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tonzilitída</a:t>
            </a:r>
            <a:r>
              <a:rPr lang="sk-SK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 </a:t>
            </a:r>
            <a:r>
              <a:rPr lang="sk-SK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faryngitída</a:t>
            </a:r>
            <a:r>
              <a:rPr lang="sk-SK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/>
            <a:r>
              <a:rPr lang="sk-SK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Akútna bakteriálna </a:t>
            </a:r>
            <a:r>
              <a:rPr lang="sk-SK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sinusitída</a:t>
            </a:r>
            <a:r>
              <a:rPr lang="sk-SK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/>
            <a:r>
              <a:rPr lang="sk-SK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Akútna </a:t>
            </a:r>
            <a:r>
              <a:rPr lang="sk-SK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otitis</a:t>
            </a:r>
            <a:r>
              <a:rPr lang="sk-SK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media</a:t>
            </a:r>
            <a:r>
              <a:rPr lang="sk-SK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/>
            <a:r>
              <a:rPr lang="sk-SK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Akútne </a:t>
            </a:r>
            <a:r>
              <a:rPr lang="sk-SK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exacerbácie</a:t>
            </a:r>
            <a:r>
              <a:rPr lang="sk-SK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chronickej bronchitídy.</a:t>
            </a:r>
          </a:p>
          <a:p>
            <a:pPr lvl="0"/>
            <a:r>
              <a:rPr lang="sk-SK" sz="17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Cystitída</a:t>
            </a:r>
            <a:r>
              <a:rPr lang="sk-SK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/>
            <a:r>
              <a:rPr lang="sk-SK" sz="17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Pyelonefritída</a:t>
            </a:r>
            <a:r>
              <a:rPr lang="sk-SK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sk-SK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Nekomplikované infekcie kože a mäkkých tkanív.</a:t>
            </a:r>
          </a:p>
          <a:p>
            <a:r>
              <a:rPr lang="sk-SK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Liečba skorých štádií </a:t>
            </a:r>
            <a:r>
              <a:rPr lang="sk-SK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Lymskej</a:t>
            </a:r>
            <a:r>
              <a:rPr lang="sk-SK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boreliózy</a:t>
            </a:r>
            <a:r>
              <a:rPr lang="sk-SK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515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Indikácie </a:t>
            </a:r>
            <a:r>
              <a:rPr lang="sk-SK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azitromycínu</a:t>
            </a:r>
            <a:endParaRPr lang="sk-SK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172632" y="2780928"/>
            <a:ext cx="6798736" cy="3444997"/>
          </a:xfrm>
          <a:ln w="38100">
            <a:noFill/>
          </a:ln>
        </p:spPr>
        <p:txBody>
          <a:bodyPr>
            <a:normAutofit fontScale="70000" lnSpcReduction="20000"/>
          </a:bodyPr>
          <a:lstStyle/>
          <a:p>
            <a:pPr lvl="0"/>
            <a:r>
              <a:rPr lang="sk-SK" dirty="0"/>
              <a:t>akútna bakteriálna </a:t>
            </a:r>
            <a:r>
              <a:rPr lang="sk-SK" dirty="0" err="1"/>
              <a:t>sinusitída</a:t>
            </a:r>
            <a:r>
              <a:rPr lang="sk-SK" dirty="0"/>
              <a:t> (adekvátne diagnostikovaná),</a:t>
            </a:r>
          </a:p>
          <a:p>
            <a:pPr lvl="0"/>
            <a:r>
              <a:rPr lang="sk-SK" dirty="0"/>
              <a:t>akútny bakteriálny zápal stredného ucha (adekvátne diagnostikovaný),</a:t>
            </a:r>
          </a:p>
          <a:p>
            <a:pPr lvl="0"/>
            <a:r>
              <a:rPr lang="sk-SK" dirty="0" err="1"/>
              <a:t>faryngitída</a:t>
            </a:r>
            <a:r>
              <a:rPr lang="sk-SK" dirty="0"/>
              <a:t>, </a:t>
            </a:r>
            <a:r>
              <a:rPr lang="sk-SK" dirty="0" err="1"/>
              <a:t>tonzilitída</a:t>
            </a:r>
            <a:r>
              <a:rPr lang="sk-SK" dirty="0"/>
              <a:t>,</a:t>
            </a:r>
          </a:p>
          <a:p>
            <a:pPr lvl="0"/>
            <a:r>
              <a:rPr lang="sk-SK" dirty="0"/>
              <a:t>akútna </a:t>
            </a:r>
            <a:r>
              <a:rPr lang="sk-SK" dirty="0" err="1"/>
              <a:t>exacerbácia</a:t>
            </a:r>
            <a:r>
              <a:rPr lang="sk-SK" dirty="0"/>
              <a:t> chronickej bronchitídy (adekvátne diagnostikovaná),</a:t>
            </a:r>
          </a:p>
          <a:p>
            <a:pPr lvl="0"/>
            <a:r>
              <a:rPr lang="sk-SK" dirty="0"/>
              <a:t>mierna až stredne závažná pneumónia získaná v komunite,</a:t>
            </a:r>
          </a:p>
          <a:p>
            <a:pPr lvl="0"/>
            <a:r>
              <a:rPr lang="sk-SK" dirty="0"/>
              <a:t>infekcie kože a mäkkých tkanív miernej až strednej závažnosti, napr. </a:t>
            </a:r>
            <a:r>
              <a:rPr lang="sk-SK" dirty="0" err="1"/>
              <a:t>folikulitída</a:t>
            </a:r>
            <a:r>
              <a:rPr lang="sk-SK" dirty="0"/>
              <a:t>, celulitída, </a:t>
            </a:r>
            <a:r>
              <a:rPr lang="sk-SK" dirty="0" err="1"/>
              <a:t>erysipel</a:t>
            </a:r>
            <a:r>
              <a:rPr lang="sk-SK" dirty="0"/>
              <a:t>,</a:t>
            </a:r>
          </a:p>
          <a:p>
            <a:pPr lvl="0"/>
            <a:r>
              <a:rPr lang="sk-SK" b="1" dirty="0"/>
              <a:t>nekomplikovaná </a:t>
            </a:r>
            <a:r>
              <a:rPr lang="sk-SK" b="1" dirty="0" err="1"/>
              <a:t>uretritída</a:t>
            </a:r>
            <a:r>
              <a:rPr lang="sk-SK" b="1" dirty="0"/>
              <a:t> a </a:t>
            </a:r>
            <a:r>
              <a:rPr lang="sk-SK" b="1" dirty="0" err="1"/>
              <a:t>cervicitída</a:t>
            </a:r>
            <a:r>
              <a:rPr lang="sk-SK" dirty="0"/>
              <a:t>, ktorých pôvodcom je </a:t>
            </a:r>
            <a:r>
              <a:rPr lang="sk-SK" i="1" dirty="0" err="1"/>
              <a:t>Chlamydia</a:t>
            </a:r>
            <a:r>
              <a:rPr lang="sk-SK" i="1" dirty="0"/>
              <a:t> </a:t>
            </a:r>
            <a:r>
              <a:rPr lang="sk-SK" i="1" dirty="0" err="1"/>
              <a:t>trachomatis</a:t>
            </a:r>
            <a:r>
              <a:rPr lang="sk-SK" i="1" dirty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21998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052736"/>
            <a:ext cx="8661400" cy="9366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Zahájenie ATB liečby – 2 prístupy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492896"/>
            <a:ext cx="7200800" cy="3444997"/>
          </a:xfr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Pred zahájením liečby odoberieme vzorky príslušných biologických materiálov (výtery) na zistenie infekčných pôvodcov a zisteniu citlivosti voči </a:t>
            </a:r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antimikrobiálnym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látkam.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sk-SK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Iniciálna liečba = empirická liečba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Liečbu infekčných ochorení zahajujeme väčšinou </a:t>
            </a:r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základe klinických skúseností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(príznakov ochorenia) a predpokladaného </a:t>
            </a:r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infekčného agens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(vyvolávateľa infekcie)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Pri výbere ATB sa riadime stavom pacienta (vek, celkový stav, obranyschopnosť organizmu...)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sk-SK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Kauzálna liečba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sa vykonáva </a:t>
            </a:r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základe znalosti pôvodcu infekcie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Veľmi často sa začína s empirickou terapiou a po zistení infekčného agens (pôvodcu), pokračujeme liečbou kauzálnou = podľa citlivosti ATB na vyvolávajúci patogén</a:t>
            </a:r>
          </a:p>
        </p:txBody>
      </p:sp>
    </p:spTree>
    <p:extLst>
      <p:ext uri="{BB962C8B-B14F-4D97-AF65-F5344CB8AC3E}">
        <p14:creationId xmlns:p14="http://schemas.microsoft.com/office/powerpoint/2010/main" val="4155478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124744"/>
            <a:ext cx="5829300" cy="9366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Postantibiotický</a:t>
            </a:r>
            <a:r>
              <a:rPr lang="sk-SK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efekt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2780928"/>
            <a:ext cx="6624736" cy="467836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sk-SK" sz="2000" dirty="0"/>
              <a:t>	</a:t>
            </a:r>
            <a:r>
              <a:rPr lang="sk-SK" sz="1800" dirty="0"/>
              <a:t>Po odstránení mikróba z prostredia, v ktorom bol jeho rast potlačený, pokračuje ešte čiastočný inhibičný účinok aj bez prítomnosti antibiotika.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sk-SK" sz="1800" dirty="0"/>
              <a:t>liečivo je aj naďalej naviazané na aktívne miesta baktérií alebo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sk-SK" sz="1800" dirty="0"/>
              <a:t>sa vyskytol nejaký metodologický problém týkajúci sa odstránenia lieku z testovacieho systému</a:t>
            </a:r>
          </a:p>
          <a:p>
            <a:pPr marL="609600" indent="-609600" eaLnBrk="1" hangingPunct="1">
              <a:buFontTx/>
              <a:buAutoNum type="arabicPeriod"/>
            </a:pPr>
            <a:endParaRPr lang="sk-SK" sz="2400" dirty="0"/>
          </a:p>
          <a:p>
            <a:pPr marL="609600" indent="-609600" eaLnBrk="1" hangingPunct="1">
              <a:buFontTx/>
              <a:buAutoNum type="arabicPeriod"/>
            </a:pPr>
            <a:endParaRPr lang="en-GB" sz="2400" dirty="0"/>
          </a:p>
          <a:p>
            <a:pPr marL="609600" indent="-609600" eaLnBrk="1" hangingPunct="1"/>
            <a:endParaRPr lang="sk-SK" sz="2400" dirty="0"/>
          </a:p>
          <a:p>
            <a:pPr marL="609600" indent="-609600" eaLnBrk="1" hangingPunct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64149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2633" y="1148477"/>
            <a:ext cx="6798734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Zásady užívania </a:t>
            </a:r>
            <a:r>
              <a:rPr lang="sk-SK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probiotík</a:t>
            </a:r>
            <a:br>
              <a:rPr lang="sk-SK" dirty="0">
                <a:solidFill>
                  <a:schemeClr val="accent5">
                    <a:lumMod val="50000"/>
                  </a:schemeClr>
                </a:solidFill>
              </a:rPr>
            </a:b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59514" y="2852936"/>
            <a:ext cx="7012886" cy="3288635"/>
          </a:xfrm>
        </p:spPr>
        <p:txBody>
          <a:bodyPr>
            <a:normAutofit/>
          </a:bodyPr>
          <a:lstStyle/>
          <a:p>
            <a:r>
              <a:rPr lang="sk-SK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Nezabúdajme na súbežné užívanie </a:t>
            </a:r>
            <a:r>
              <a:rPr lang="sk-SK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probiotík</a:t>
            </a:r>
            <a:r>
              <a:rPr lang="sk-SK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Nikdy nie súčasne, čo znamená najmenej hodinu pred alebo  2 hodiny po užití ATB.</a:t>
            </a:r>
          </a:p>
          <a:p>
            <a:r>
              <a:rPr lang="sk-SK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 </a:t>
            </a:r>
            <a:r>
              <a:rPr lang="sk-SK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probiotikami</a:t>
            </a:r>
            <a:r>
              <a:rPr lang="sk-SK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treba pokračovať aj 2 týždne po doužívaní ATB. Zabránime tak vzniku nerovnováhy  bakteriálnej črevnej mikroflóry, t.j. aby sa v čreve nepomnožili „zlé“ baktérie a zbytočne sa nedostavili hnačky. </a:t>
            </a:r>
          </a:p>
          <a:p>
            <a:r>
              <a:rPr lang="sk-SK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Predovšetkým u žien je potrebné myslieť na riziko vzniku  obťažujúcej vaginálnej kvasinkovej infekcie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78279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727684" y="1769065"/>
            <a:ext cx="5688632" cy="1470025"/>
          </a:xfrm>
        </p:spPr>
        <p:txBody>
          <a:bodyPr>
            <a:normAutofit/>
          </a:bodyPr>
          <a:lstStyle/>
          <a:p>
            <a:r>
              <a:rPr lang="sk-SK" b="1" cap="none" dirty="0" err="1">
                <a:solidFill>
                  <a:schemeClr val="bg2">
                    <a:lumMod val="50000"/>
                  </a:schemeClr>
                </a:solidFill>
              </a:rPr>
              <a:t>Ciprofloxacín</a:t>
            </a:r>
            <a:endParaRPr lang="sk-SK" b="1" cap="non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sz="173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PharmDr</a:t>
            </a:r>
            <a:r>
              <a:rPr lang="en-US" sz="173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Andrea </a:t>
            </a:r>
            <a:r>
              <a:rPr lang="en-US" sz="173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Jankovýchová</a:t>
            </a:r>
            <a:r>
              <a:rPr lang="en-US" sz="173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PhD., MPH</a:t>
            </a:r>
          </a:p>
          <a:p>
            <a:pPr algn="ctr"/>
            <a:r>
              <a:rPr lang="en-US" sz="173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Lekáreň</a:t>
            </a:r>
            <a:r>
              <a:rPr lang="en-US" sz="173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3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173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3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Námestí</a:t>
            </a:r>
            <a:endParaRPr lang="en-US" sz="1732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73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Šaštín-Stráže</a:t>
            </a:r>
            <a:endParaRPr lang="en-US" sz="1732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3062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5" y="1124744"/>
            <a:ext cx="7219950" cy="936625"/>
          </a:xfrm>
        </p:spPr>
        <p:txBody>
          <a:bodyPr/>
          <a:lstStyle/>
          <a:p>
            <a:pPr eaLnBrk="1" hangingPunct="1"/>
            <a:r>
              <a:rPr lang="sk-SK" sz="3200" b="1" dirty="0">
                <a:solidFill>
                  <a:schemeClr val="bg2">
                    <a:lumMod val="50000"/>
                  </a:schemeClr>
                </a:solidFill>
              </a:rPr>
              <a:t>Mechanizmus účinku</a:t>
            </a:r>
            <a:endParaRPr lang="sk-SK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708920"/>
            <a:ext cx="6912768" cy="5040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sk-SK" sz="1539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Ciprofloxacín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pôsobí na úrovni nukleových kyselín bakteriálnej bunky.</a:t>
            </a:r>
          </a:p>
          <a:p>
            <a:pPr eaLnBrk="1" hangingPunct="1">
              <a:lnSpc>
                <a:spcPct val="80000"/>
              </a:lnSpc>
            </a:pP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jeho mechanizmus účinku spočíva v narušení DNA bunky, čo vedie k narušeniu správneho usporiadania DNA reťazca alebo narušeniu tvorby reťazca</a:t>
            </a:r>
          </a:p>
        </p:txBody>
      </p:sp>
    </p:spTree>
    <p:extLst>
      <p:ext uri="{BB962C8B-B14F-4D97-AF65-F5344CB8AC3E}">
        <p14:creationId xmlns:p14="http://schemas.microsoft.com/office/powerpoint/2010/main" val="88561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1570" y="462187"/>
            <a:ext cx="7740860" cy="1143000"/>
          </a:xfrm>
        </p:spPr>
        <p:txBody>
          <a:bodyPr/>
          <a:lstStyle/>
          <a:p>
            <a:pPr algn="ctr"/>
            <a:r>
              <a:rPr lang="sl-SI" sz="3200" dirty="0">
                <a:solidFill>
                  <a:schemeClr val="accent2"/>
                </a:solidFill>
              </a:rPr>
              <a:t> </a:t>
            </a:r>
            <a:r>
              <a:rPr lang="sl-SI" sz="3200" b="1" dirty="0">
                <a:solidFill>
                  <a:schemeClr val="accent4"/>
                </a:solidFill>
              </a:rPr>
              <a:t>Infekcie močových ciest vo všeobecnosti </a:t>
            </a:r>
          </a:p>
        </p:txBody>
      </p:sp>
      <p:sp>
        <p:nvSpPr>
          <p:cNvPr id="3" name="Pravokotnik 2"/>
          <p:cNvSpPr/>
          <p:nvPr/>
        </p:nvSpPr>
        <p:spPr>
          <a:xfrm>
            <a:off x="971600" y="1933053"/>
            <a:ext cx="747083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Infekcie DMC 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(obzvlášť </a:t>
            </a: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cystitída 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infekcia močového mechúra) predstavuje </a:t>
            </a: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80 %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všetkých IMC.</a:t>
            </a:r>
          </a:p>
          <a:p>
            <a:pPr marL="28575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l-SI" altLang="sl-SI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Infekcie HMC 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(pyelonefritída - zápal obličiek) sú </a:t>
            </a: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menej časté 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 </a:t>
            </a: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závažnejšie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l-SI" altLang="sl-SI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k-SK" alt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Drvivá väčšina všetkých IMC sa vyskytuje u </a:t>
            </a:r>
            <a:r>
              <a:rPr lang="sk-SK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žien</a:t>
            </a:r>
            <a:r>
              <a:rPr lang="sl-SI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(ako je akútna cystitída)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l-SI" altLang="sl-SI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40–50</a:t>
            </a:r>
            <a:r>
              <a:rPr lang="sk-SK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</a:t>
            </a:r>
            <a:r>
              <a:rPr lang="sk-SK" alt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žien mala </a:t>
            </a:r>
            <a:r>
              <a:rPr lang="sk-SK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aspoň </a:t>
            </a:r>
            <a:r>
              <a:rPr lang="sk-SK" alt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raz 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 život </a:t>
            </a:r>
            <a:r>
              <a:rPr lang="sk-SK" altLang="sl-SI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jednu epizódu</a:t>
            </a:r>
            <a:r>
              <a:rPr lang="en-GB" alt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cystitídy vyžadujúcu antibakteriálnu liečbu.</a:t>
            </a:r>
          </a:p>
          <a:p>
            <a:pPr marL="180000" indent="-1800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k-SK" altLang="sl-SI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k-SK" alt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IMC u mužov nie sú také časté ale môžu byť závažné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l-SI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276550" y="6476160"/>
            <a:ext cx="64572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1.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Southwick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F. 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Infectious Diseases A Clinical Short Course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Gainesville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McGraw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-Hill, 2007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.</a:t>
            </a:r>
            <a:endParaRPr lang="sl-SI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66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9989" y="836712"/>
            <a:ext cx="7200901" cy="1429561"/>
          </a:xfrm>
        </p:spPr>
        <p:txBody>
          <a:bodyPr>
            <a:normAutofit/>
          </a:bodyPr>
          <a:lstStyle/>
          <a:p>
            <a:pPr algn="ctr"/>
            <a:r>
              <a:rPr lang="sk-SK" sz="3464" b="1" dirty="0">
                <a:solidFill>
                  <a:schemeClr val="bg2">
                    <a:lumMod val="50000"/>
                  </a:schemeClr>
                </a:solidFill>
              </a:rPr>
              <a:t>Indikácie </a:t>
            </a:r>
            <a:r>
              <a:rPr lang="sk-SK" sz="3464" b="1" dirty="0" err="1">
                <a:solidFill>
                  <a:schemeClr val="bg2">
                    <a:lumMod val="50000"/>
                  </a:schemeClr>
                </a:solidFill>
              </a:rPr>
              <a:t>ciprofloxacínu</a:t>
            </a:r>
            <a:r>
              <a:rPr lang="sk-SK" sz="3464" b="1" dirty="0">
                <a:solidFill>
                  <a:schemeClr val="bg2">
                    <a:lumMod val="50000"/>
                  </a:schemeClr>
                </a:solidFill>
              </a:rPr>
              <a:t> u dospelých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003310" y="2449419"/>
            <a:ext cx="7236424" cy="5527795"/>
          </a:xfrm>
          <a:ln w="38100">
            <a:noFill/>
          </a:ln>
        </p:spPr>
        <p:txBody>
          <a:bodyPr>
            <a:normAutofit/>
          </a:bodyPr>
          <a:lstStyle/>
          <a:p>
            <a:pPr lvl="0"/>
            <a:r>
              <a:rPr lang="sk-SK" sz="1443" dirty="0">
                <a:solidFill>
                  <a:schemeClr val="tx2"/>
                </a:solidFill>
              </a:rPr>
              <a:t>Infekcie dolných dýchacích ciest spôsobené </a:t>
            </a:r>
            <a:r>
              <a:rPr lang="sk-SK" sz="1443" dirty="0" err="1">
                <a:solidFill>
                  <a:schemeClr val="tx2"/>
                </a:solidFill>
              </a:rPr>
              <a:t>gramnegatívnymi</a:t>
            </a:r>
            <a:r>
              <a:rPr lang="sk-SK" sz="1443" dirty="0">
                <a:solidFill>
                  <a:schemeClr val="tx2"/>
                </a:solidFill>
              </a:rPr>
              <a:t> baktériami: </a:t>
            </a:r>
            <a:r>
              <a:rPr lang="sk-SK" sz="1443" dirty="0" err="1">
                <a:solidFill>
                  <a:schemeClr val="tx2"/>
                </a:solidFill>
              </a:rPr>
              <a:t>exacerbácia</a:t>
            </a:r>
            <a:r>
              <a:rPr lang="sk-SK" sz="1443" dirty="0">
                <a:solidFill>
                  <a:schemeClr val="tx2"/>
                </a:solidFill>
              </a:rPr>
              <a:t> chronického obštrukčného ochorenia pľúc, infekcie priedušiek a pľúc pri cystickej </a:t>
            </a:r>
            <a:r>
              <a:rPr lang="sk-SK" sz="1443" dirty="0" err="1">
                <a:solidFill>
                  <a:schemeClr val="tx2"/>
                </a:solidFill>
              </a:rPr>
              <a:t>fibróze</a:t>
            </a:r>
            <a:r>
              <a:rPr lang="sk-SK" sz="1443" dirty="0">
                <a:solidFill>
                  <a:schemeClr val="tx2"/>
                </a:solidFill>
              </a:rPr>
              <a:t> alebo pri bronchiektázii, zápal pľúc </a:t>
            </a:r>
          </a:p>
          <a:p>
            <a:pPr lvl="0"/>
            <a:r>
              <a:rPr lang="sk-SK" sz="1443" dirty="0">
                <a:solidFill>
                  <a:schemeClr val="tx2"/>
                </a:solidFill>
              </a:rPr>
              <a:t>Chronický hnisavý zápal stredného ucha </a:t>
            </a:r>
          </a:p>
          <a:p>
            <a:pPr lvl="0"/>
            <a:r>
              <a:rPr lang="sk-SK" sz="1443" dirty="0">
                <a:solidFill>
                  <a:schemeClr val="tx2"/>
                </a:solidFill>
              </a:rPr>
              <a:t>Akútna </a:t>
            </a:r>
            <a:r>
              <a:rPr lang="sk-SK" sz="1443" dirty="0" err="1">
                <a:solidFill>
                  <a:schemeClr val="tx2"/>
                </a:solidFill>
              </a:rPr>
              <a:t>exacerbácia</a:t>
            </a:r>
            <a:r>
              <a:rPr lang="sk-SK" sz="1443" dirty="0">
                <a:solidFill>
                  <a:schemeClr val="tx2"/>
                </a:solidFill>
              </a:rPr>
              <a:t> chronickej </a:t>
            </a:r>
            <a:r>
              <a:rPr lang="sk-SK" sz="1443" dirty="0" err="1">
                <a:solidFill>
                  <a:schemeClr val="tx2"/>
                </a:solidFill>
              </a:rPr>
              <a:t>sinusitídy</a:t>
            </a:r>
            <a:r>
              <a:rPr lang="sk-SK" sz="1443" dirty="0">
                <a:solidFill>
                  <a:schemeClr val="tx2"/>
                </a:solidFill>
              </a:rPr>
              <a:t>, najmä ak je spôsobená </a:t>
            </a:r>
            <a:r>
              <a:rPr lang="sk-SK" sz="1443" dirty="0" err="1">
                <a:solidFill>
                  <a:schemeClr val="tx2"/>
                </a:solidFill>
              </a:rPr>
              <a:t>gramnegatívnymi</a:t>
            </a:r>
            <a:r>
              <a:rPr lang="sk-SK" sz="1443" dirty="0">
                <a:solidFill>
                  <a:schemeClr val="tx2"/>
                </a:solidFill>
              </a:rPr>
              <a:t> baktériami </a:t>
            </a:r>
          </a:p>
          <a:p>
            <a:pPr lvl="0"/>
            <a:r>
              <a:rPr lang="sk-SK" sz="1443" b="1" dirty="0">
                <a:solidFill>
                  <a:schemeClr val="tx2"/>
                </a:solidFill>
              </a:rPr>
              <a:t>Infekcie močových ciest </a:t>
            </a:r>
          </a:p>
          <a:p>
            <a:pPr lvl="0"/>
            <a:r>
              <a:rPr lang="sk-SK" sz="1443" b="1" i="1" dirty="0" err="1">
                <a:solidFill>
                  <a:schemeClr val="tx2"/>
                </a:solidFill>
              </a:rPr>
              <a:t>Gonokoková</a:t>
            </a:r>
            <a:r>
              <a:rPr lang="sk-SK" sz="1443" b="1" dirty="0">
                <a:solidFill>
                  <a:schemeClr val="tx2"/>
                </a:solidFill>
              </a:rPr>
              <a:t> </a:t>
            </a:r>
            <a:r>
              <a:rPr lang="sk-SK" sz="1443" b="1" dirty="0" err="1">
                <a:solidFill>
                  <a:schemeClr val="tx2"/>
                </a:solidFill>
              </a:rPr>
              <a:t>uretritída</a:t>
            </a:r>
            <a:r>
              <a:rPr lang="sk-SK" sz="1443" b="1" dirty="0">
                <a:solidFill>
                  <a:schemeClr val="tx2"/>
                </a:solidFill>
              </a:rPr>
              <a:t> a </a:t>
            </a:r>
            <a:r>
              <a:rPr lang="sk-SK" sz="1443" b="1" dirty="0" err="1">
                <a:solidFill>
                  <a:schemeClr val="tx2"/>
                </a:solidFill>
              </a:rPr>
              <a:t>cervicitída</a:t>
            </a:r>
            <a:r>
              <a:rPr lang="sk-SK" sz="1443" b="1" dirty="0">
                <a:solidFill>
                  <a:schemeClr val="tx2"/>
                </a:solidFill>
              </a:rPr>
              <a:t> </a:t>
            </a:r>
          </a:p>
          <a:p>
            <a:pPr lvl="0"/>
            <a:r>
              <a:rPr lang="sk-SK" sz="1443" dirty="0" err="1">
                <a:solidFill>
                  <a:schemeClr val="tx2"/>
                </a:solidFill>
              </a:rPr>
              <a:t>Epididymoorchitída</a:t>
            </a:r>
            <a:r>
              <a:rPr lang="sk-SK" sz="1443" dirty="0">
                <a:solidFill>
                  <a:schemeClr val="tx2"/>
                </a:solidFill>
              </a:rPr>
              <a:t> vrátane prípadov vyvolaných </a:t>
            </a:r>
            <a:r>
              <a:rPr lang="sk-SK" sz="1443" i="1" dirty="0" err="1">
                <a:solidFill>
                  <a:schemeClr val="tx2"/>
                </a:solidFill>
              </a:rPr>
              <a:t>Neisseria</a:t>
            </a:r>
            <a:r>
              <a:rPr lang="sk-SK" sz="1443" i="1" dirty="0">
                <a:solidFill>
                  <a:schemeClr val="tx2"/>
                </a:solidFill>
              </a:rPr>
              <a:t> </a:t>
            </a:r>
            <a:r>
              <a:rPr lang="sk-SK" sz="1443" i="1" dirty="0" err="1">
                <a:solidFill>
                  <a:schemeClr val="tx2"/>
                </a:solidFill>
              </a:rPr>
              <a:t>gonorrhoeae</a:t>
            </a:r>
            <a:r>
              <a:rPr lang="sk-SK" sz="1443" dirty="0">
                <a:solidFill>
                  <a:schemeClr val="tx2"/>
                </a:solidFill>
              </a:rPr>
              <a:t> </a:t>
            </a:r>
          </a:p>
          <a:p>
            <a:pPr lvl="0"/>
            <a:r>
              <a:rPr lang="sk-SK" sz="1443" dirty="0">
                <a:solidFill>
                  <a:schemeClr val="tx2"/>
                </a:solidFill>
              </a:rPr>
              <a:t>Zápalové ochorenie panvy vrátane prípadov vyvolaných </a:t>
            </a:r>
            <a:r>
              <a:rPr lang="sk-SK" sz="1443" i="1" dirty="0" err="1">
                <a:solidFill>
                  <a:schemeClr val="tx2"/>
                </a:solidFill>
              </a:rPr>
              <a:t>Neisseria</a:t>
            </a:r>
            <a:r>
              <a:rPr lang="sk-SK" sz="1443" i="1" dirty="0">
                <a:solidFill>
                  <a:schemeClr val="tx2"/>
                </a:solidFill>
              </a:rPr>
              <a:t> </a:t>
            </a:r>
            <a:r>
              <a:rPr lang="sk-SK" sz="1443" i="1" dirty="0" err="1">
                <a:solidFill>
                  <a:schemeClr val="tx2"/>
                </a:solidFill>
              </a:rPr>
              <a:t>gonorrhoeae</a:t>
            </a:r>
            <a:r>
              <a:rPr lang="sk-SK" sz="1443" dirty="0">
                <a:solidFill>
                  <a:schemeClr val="tx2"/>
                </a:solidFill>
              </a:rPr>
              <a:t> </a:t>
            </a:r>
          </a:p>
          <a:p>
            <a:r>
              <a:rPr lang="sk-SK" sz="1443" dirty="0">
                <a:solidFill>
                  <a:schemeClr val="tx2"/>
                </a:solidFill>
              </a:rPr>
              <a:t>Ak sa u vyššie uvedených infekcií pohlavného traktu predpokladá alebo je známe, že sú spôsobené </a:t>
            </a:r>
            <a:r>
              <a:rPr lang="sk-SK" sz="1443" i="1" dirty="0" err="1">
                <a:solidFill>
                  <a:schemeClr val="tx2"/>
                </a:solidFill>
              </a:rPr>
              <a:t>Neisseria</a:t>
            </a:r>
            <a:r>
              <a:rPr lang="sk-SK" sz="1443" i="1" dirty="0">
                <a:solidFill>
                  <a:schemeClr val="tx2"/>
                </a:solidFill>
              </a:rPr>
              <a:t> </a:t>
            </a:r>
            <a:r>
              <a:rPr lang="sk-SK" sz="1443" i="1" dirty="0" err="1">
                <a:solidFill>
                  <a:schemeClr val="tx2"/>
                </a:solidFill>
              </a:rPr>
              <a:t>gonorrhoeae</a:t>
            </a:r>
            <a:r>
              <a:rPr lang="sk-SK" sz="1443" dirty="0">
                <a:solidFill>
                  <a:schemeClr val="tx2"/>
                </a:solidFill>
              </a:rPr>
              <a:t>,</a:t>
            </a:r>
            <a:r>
              <a:rPr lang="sk-SK" sz="1443" i="1" dirty="0">
                <a:solidFill>
                  <a:schemeClr val="tx2"/>
                </a:solidFill>
              </a:rPr>
              <a:t> </a:t>
            </a:r>
            <a:r>
              <a:rPr lang="sk-SK" sz="1443" dirty="0">
                <a:solidFill>
                  <a:schemeClr val="tx2"/>
                </a:solidFill>
              </a:rPr>
              <a:t>je obzvlášť dôležité získať miestne informácie o </a:t>
            </a:r>
            <a:r>
              <a:rPr lang="sk-SK" sz="1443" dirty="0" err="1">
                <a:solidFill>
                  <a:schemeClr val="tx2"/>
                </a:solidFill>
              </a:rPr>
              <a:t>prevalencii</a:t>
            </a:r>
            <a:r>
              <a:rPr lang="sk-SK" sz="1443" dirty="0">
                <a:solidFill>
                  <a:schemeClr val="tx2"/>
                </a:solidFill>
              </a:rPr>
              <a:t> rezistencie na </a:t>
            </a:r>
            <a:r>
              <a:rPr lang="sk-SK" sz="1443" dirty="0" err="1">
                <a:solidFill>
                  <a:schemeClr val="tx2"/>
                </a:solidFill>
              </a:rPr>
              <a:t>ciprofloxacín</a:t>
            </a:r>
            <a:r>
              <a:rPr lang="sk-SK" sz="1443" dirty="0">
                <a:solidFill>
                  <a:schemeClr val="tx2"/>
                </a:solidFill>
              </a:rPr>
              <a:t> a potvrdiť citlivosť na základe laboratórnych testov.</a:t>
            </a:r>
          </a:p>
          <a:p>
            <a:pPr lvl="0"/>
            <a:endParaRPr lang="sk-S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9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49" y="908720"/>
            <a:ext cx="7200901" cy="1429561"/>
          </a:xfrm>
        </p:spPr>
        <p:txBody>
          <a:bodyPr>
            <a:normAutofit/>
          </a:bodyPr>
          <a:lstStyle/>
          <a:p>
            <a:pPr algn="ctr"/>
            <a:r>
              <a:rPr lang="sk-SK" sz="3464" b="1" dirty="0">
                <a:solidFill>
                  <a:schemeClr val="bg2">
                    <a:lumMod val="50000"/>
                  </a:schemeClr>
                </a:solidFill>
              </a:rPr>
              <a:t>Indikácie </a:t>
            </a:r>
            <a:r>
              <a:rPr lang="sk-SK" sz="3464" b="1" dirty="0" err="1">
                <a:solidFill>
                  <a:schemeClr val="bg2">
                    <a:lumMod val="50000"/>
                  </a:schemeClr>
                </a:solidFill>
              </a:rPr>
              <a:t>ciprofloxacínu</a:t>
            </a:r>
            <a:r>
              <a:rPr lang="sk-SK" sz="3464" b="1" dirty="0">
                <a:solidFill>
                  <a:schemeClr val="bg2">
                    <a:lumMod val="50000"/>
                  </a:schemeClr>
                </a:solidFill>
              </a:rPr>
              <a:t> u dospelých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115616" y="2636912"/>
            <a:ext cx="8229600" cy="5527795"/>
          </a:xfrm>
          <a:ln w="38100">
            <a:noFill/>
          </a:ln>
        </p:spPr>
        <p:txBody>
          <a:bodyPr>
            <a:normAutofit/>
          </a:bodyPr>
          <a:lstStyle/>
          <a:p>
            <a:pPr lvl="0"/>
            <a:r>
              <a:rPr lang="sk-SK" sz="1539" dirty="0">
                <a:solidFill>
                  <a:schemeClr val="tx2"/>
                </a:solidFill>
              </a:rPr>
              <a:t>Infekcie </a:t>
            </a:r>
            <a:r>
              <a:rPr lang="sk-SK" sz="1539" dirty="0" err="1">
                <a:solidFill>
                  <a:schemeClr val="tx2"/>
                </a:solidFill>
              </a:rPr>
              <a:t>gastrointestinálneho</a:t>
            </a:r>
            <a:r>
              <a:rPr lang="sk-SK" sz="1539" dirty="0">
                <a:solidFill>
                  <a:schemeClr val="tx2"/>
                </a:solidFill>
              </a:rPr>
              <a:t> traktu (napr. hnačka cestovateľov)</a:t>
            </a:r>
          </a:p>
          <a:p>
            <a:pPr lvl="0"/>
            <a:r>
              <a:rPr lang="sk-SK" sz="1539" dirty="0" err="1">
                <a:solidFill>
                  <a:schemeClr val="tx2"/>
                </a:solidFill>
              </a:rPr>
              <a:t>Intraabdominálne</a:t>
            </a:r>
            <a:r>
              <a:rPr lang="sk-SK" sz="1539" dirty="0">
                <a:solidFill>
                  <a:schemeClr val="tx2"/>
                </a:solidFill>
              </a:rPr>
              <a:t> infekcie </a:t>
            </a:r>
          </a:p>
          <a:p>
            <a:pPr lvl="0"/>
            <a:r>
              <a:rPr lang="sk-SK" sz="1539" dirty="0">
                <a:solidFill>
                  <a:schemeClr val="tx2"/>
                </a:solidFill>
              </a:rPr>
              <a:t>Infekcie kože a mäkkých tkanív spôsobené </a:t>
            </a:r>
            <a:r>
              <a:rPr lang="sk-SK" sz="1539" dirty="0" err="1">
                <a:solidFill>
                  <a:schemeClr val="tx2"/>
                </a:solidFill>
              </a:rPr>
              <a:t>gramnegatívnymi</a:t>
            </a:r>
            <a:r>
              <a:rPr lang="sk-SK" sz="1539" dirty="0">
                <a:solidFill>
                  <a:schemeClr val="tx2"/>
                </a:solidFill>
              </a:rPr>
              <a:t> baktériami </a:t>
            </a:r>
          </a:p>
          <a:p>
            <a:pPr lvl="0"/>
            <a:r>
              <a:rPr lang="sk-SK" sz="1539" dirty="0">
                <a:solidFill>
                  <a:schemeClr val="tx2"/>
                </a:solidFill>
              </a:rPr>
              <a:t>Malígny zápal vonkajšieho ucha </a:t>
            </a:r>
          </a:p>
          <a:p>
            <a:pPr lvl="0"/>
            <a:r>
              <a:rPr lang="sk-SK" sz="1539" dirty="0">
                <a:solidFill>
                  <a:schemeClr val="tx2"/>
                </a:solidFill>
              </a:rPr>
              <a:t>Infekcie kostí a kĺbov </a:t>
            </a:r>
          </a:p>
          <a:p>
            <a:pPr lvl="0"/>
            <a:r>
              <a:rPr lang="sk-SK" sz="1539" dirty="0">
                <a:solidFill>
                  <a:schemeClr val="tx2"/>
                </a:solidFill>
              </a:rPr>
              <a:t>Liečba infekcií u pacientov s </a:t>
            </a:r>
            <a:r>
              <a:rPr lang="sk-SK" sz="1539" dirty="0" err="1">
                <a:solidFill>
                  <a:schemeClr val="tx2"/>
                </a:solidFill>
              </a:rPr>
              <a:t>neutropéniou</a:t>
            </a:r>
            <a:r>
              <a:rPr lang="sk-SK" sz="1539" dirty="0">
                <a:solidFill>
                  <a:schemeClr val="tx2"/>
                </a:solidFill>
              </a:rPr>
              <a:t> </a:t>
            </a:r>
          </a:p>
          <a:p>
            <a:pPr lvl="0"/>
            <a:r>
              <a:rPr lang="sk-SK" sz="1539" dirty="0">
                <a:solidFill>
                  <a:schemeClr val="tx2"/>
                </a:solidFill>
              </a:rPr>
              <a:t>Profylaxia infekcií u pacientov s </a:t>
            </a:r>
            <a:r>
              <a:rPr lang="sk-SK" sz="1539" dirty="0" err="1">
                <a:solidFill>
                  <a:schemeClr val="tx2"/>
                </a:solidFill>
              </a:rPr>
              <a:t>neutropéniou</a:t>
            </a:r>
            <a:r>
              <a:rPr lang="sk-SK" sz="1539" dirty="0">
                <a:solidFill>
                  <a:schemeClr val="tx2"/>
                </a:solidFill>
              </a:rPr>
              <a:t> </a:t>
            </a:r>
          </a:p>
          <a:p>
            <a:pPr lvl="0"/>
            <a:r>
              <a:rPr lang="sk-SK" sz="1539" dirty="0">
                <a:solidFill>
                  <a:schemeClr val="tx2"/>
                </a:solidFill>
              </a:rPr>
              <a:t>Profylaxia invazívnych infekcií spôsobených </a:t>
            </a:r>
            <a:r>
              <a:rPr lang="sk-SK" sz="1539" i="1" dirty="0" err="1">
                <a:solidFill>
                  <a:schemeClr val="tx2"/>
                </a:solidFill>
              </a:rPr>
              <a:t>Neisseria</a:t>
            </a:r>
            <a:r>
              <a:rPr lang="sk-SK" sz="1539" i="1" dirty="0">
                <a:solidFill>
                  <a:schemeClr val="tx2"/>
                </a:solidFill>
              </a:rPr>
              <a:t> </a:t>
            </a:r>
            <a:r>
              <a:rPr lang="sk-SK" sz="1539" i="1" dirty="0" err="1">
                <a:solidFill>
                  <a:schemeClr val="tx2"/>
                </a:solidFill>
              </a:rPr>
              <a:t>meningitidis</a:t>
            </a:r>
            <a:r>
              <a:rPr lang="sk-SK" sz="1539" dirty="0">
                <a:solidFill>
                  <a:schemeClr val="tx2"/>
                </a:solidFill>
              </a:rPr>
              <a:t> </a:t>
            </a:r>
          </a:p>
          <a:p>
            <a:pPr lvl="0"/>
            <a:r>
              <a:rPr lang="sk-SK" sz="1539" dirty="0">
                <a:solidFill>
                  <a:schemeClr val="tx2"/>
                </a:solidFill>
              </a:rPr>
              <a:t>Inhalačný </a:t>
            </a:r>
            <a:r>
              <a:rPr lang="sk-SK" sz="1539" dirty="0" err="1">
                <a:solidFill>
                  <a:schemeClr val="tx2"/>
                </a:solidFill>
              </a:rPr>
              <a:t>antrax</a:t>
            </a:r>
            <a:r>
              <a:rPr lang="sk-SK" sz="1539" b="1" i="1" dirty="0">
                <a:solidFill>
                  <a:schemeClr val="tx2"/>
                </a:solidFill>
              </a:rPr>
              <a:t> </a:t>
            </a:r>
            <a:r>
              <a:rPr lang="sk-SK" sz="1539" dirty="0">
                <a:solidFill>
                  <a:schemeClr val="tx2"/>
                </a:solidFill>
              </a:rPr>
              <a:t>(</a:t>
            </a:r>
            <a:r>
              <a:rPr lang="sk-SK" sz="1539" dirty="0" err="1">
                <a:solidFill>
                  <a:schemeClr val="tx2"/>
                </a:solidFill>
              </a:rPr>
              <a:t>poexpozičná</a:t>
            </a:r>
            <a:r>
              <a:rPr lang="sk-SK" sz="1539" dirty="0">
                <a:solidFill>
                  <a:schemeClr val="tx2"/>
                </a:solidFill>
              </a:rPr>
              <a:t> profylaxia a následná liečba)</a:t>
            </a:r>
          </a:p>
          <a:p>
            <a:pPr lvl="0"/>
            <a:endParaRPr lang="sk-S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95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8833" y="878418"/>
            <a:ext cx="7200901" cy="1429561"/>
          </a:xfrm>
        </p:spPr>
        <p:txBody>
          <a:bodyPr>
            <a:normAutofit/>
          </a:bodyPr>
          <a:lstStyle/>
          <a:p>
            <a:pPr algn="ctr"/>
            <a:r>
              <a:rPr lang="sk-SK" sz="3464" b="1" dirty="0">
                <a:solidFill>
                  <a:schemeClr val="bg2">
                    <a:lumMod val="50000"/>
                  </a:schemeClr>
                </a:solidFill>
              </a:rPr>
              <a:t>Indikácie </a:t>
            </a:r>
            <a:r>
              <a:rPr lang="sk-SK" sz="3464" b="1" dirty="0" err="1">
                <a:solidFill>
                  <a:schemeClr val="bg2">
                    <a:lumMod val="50000"/>
                  </a:schemeClr>
                </a:solidFill>
              </a:rPr>
              <a:t>ciprofloxacínu</a:t>
            </a:r>
            <a:r>
              <a:rPr lang="sk-SK" sz="3464" b="1" dirty="0">
                <a:solidFill>
                  <a:schemeClr val="bg2">
                    <a:lumMod val="50000"/>
                  </a:schemeClr>
                </a:solidFill>
              </a:rPr>
              <a:t> u pediatrickej populácie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049399" y="2821687"/>
            <a:ext cx="7050993" cy="4925144"/>
          </a:xfrm>
          <a:ln w="38100">
            <a:noFill/>
          </a:ln>
        </p:spPr>
        <p:txBody>
          <a:bodyPr>
            <a:normAutofit/>
          </a:bodyPr>
          <a:lstStyle/>
          <a:p>
            <a:pPr lvl="0"/>
            <a:r>
              <a:rPr lang="sk-SK" sz="1732" dirty="0">
                <a:solidFill>
                  <a:schemeClr val="tx2"/>
                </a:solidFill>
              </a:rPr>
              <a:t>Infekcie priedušiek a pľúc pri cystickej </a:t>
            </a:r>
            <a:r>
              <a:rPr lang="sk-SK" sz="1732" dirty="0" err="1">
                <a:solidFill>
                  <a:schemeClr val="tx2"/>
                </a:solidFill>
              </a:rPr>
              <a:t>fibróze</a:t>
            </a:r>
            <a:r>
              <a:rPr lang="sk-SK" sz="1732" dirty="0">
                <a:solidFill>
                  <a:schemeClr val="tx2"/>
                </a:solidFill>
              </a:rPr>
              <a:t> spôsobené </a:t>
            </a:r>
            <a:r>
              <a:rPr lang="sk-SK" sz="1732" i="1" dirty="0" err="1">
                <a:solidFill>
                  <a:schemeClr val="tx2"/>
                </a:solidFill>
              </a:rPr>
              <a:t>Pseudomonas</a:t>
            </a:r>
            <a:r>
              <a:rPr lang="sk-SK" sz="1732" i="1" dirty="0">
                <a:solidFill>
                  <a:schemeClr val="tx2"/>
                </a:solidFill>
              </a:rPr>
              <a:t> </a:t>
            </a:r>
            <a:r>
              <a:rPr lang="sk-SK" sz="1732" i="1" dirty="0" err="1">
                <a:solidFill>
                  <a:schemeClr val="tx2"/>
                </a:solidFill>
              </a:rPr>
              <a:t>aeruginosa</a:t>
            </a:r>
            <a:endParaRPr lang="sk-SK" sz="1732" dirty="0">
              <a:solidFill>
                <a:schemeClr val="tx2"/>
              </a:solidFill>
            </a:endParaRPr>
          </a:p>
          <a:p>
            <a:pPr lvl="0"/>
            <a:r>
              <a:rPr lang="sk-SK" sz="1732" b="1" dirty="0">
                <a:solidFill>
                  <a:schemeClr val="tx2"/>
                </a:solidFill>
              </a:rPr>
              <a:t>Komplikované infekcie močových ciest a </a:t>
            </a:r>
            <a:r>
              <a:rPr lang="sk-SK" sz="1732" b="1" dirty="0" err="1">
                <a:solidFill>
                  <a:schemeClr val="tx2"/>
                </a:solidFill>
              </a:rPr>
              <a:t>pyelonefritída</a:t>
            </a:r>
            <a:endParaRPr lang="sk-SK" sz="1732" b="1" dirty="0">
              <a:solidFill>
                <a:schemeClr val="tx2"/>
              </a:solidFill>
            </a:endParaRPr>
          </a:p>
          <a:p>
            <a:pPr lvl="0"/>
            <a:r>
              <a:rPr lang="sk-SK" sz="1732" dirty="0">
                <a:solidFill>
                  <a:schemeClr val="tx2"/>
                </a:solidFill>
              </a:rPr>
              <a:t>Inhalačný </a:t>
            </a:r>
            <a:r>
              <a:rPr lang="sk-SK" sz="1732" dirty="0" err="1">
                <a:solidFill>
                  <a:schemeClr val="tx2"/>
                </a:solidFill>
              </a:rPr>
              <a:t>antrax</a:t>
            </a:r>
            <a:r>
              <a:rPr lang="sk-SK" sz="1732" b="1" i="1" dirty="0">
                <a:solidFill>
                  <a:schemeClr val="tx2"/>
                </a:solidFill>
              </a:rPr>
              <a:t> </a:t>
            </a:r>
            <a:r>
              <a:rPr lang="sk-SK" sz="1732" dirty="0">
                <a:solidFill>
                  <a:schemeClr val="tx2"/>
                </a:solidFill>
              </a:rPr>
              <a:t>(</a:t>
            </a:r>
            <a:r>
              <a:rPr lang="sk-SK" sz="1732" dirty="0" err="1">
                <a:solidFill>
                  <a:schemeClr val="tx2"/>
                </a:solidFill>
              </a:rPr>
              <a:t>poexpozičná</a:t>
            </a:r>
            <a:r>
              <a:rPr lang="sk-SK" sz="1732" dirty="0">
                <a:solidFill>
                  <a:schemeClr val="tx2"/>
                </a:solidFill>
              </a:rPr>
              <a:t> profylaxia a následná liečba)</a:t>
            </a:r>
          </a:p>
          <a:p>
            <a:r>
              <a:rPr lang="sk-SK" sz="1732" b="1" dirty="0">
                <a:solidFill>
                  <a:schemeClr val="tx2"/>
                </a:solidFill>
              </a:rPr>
              <a:t>Ak sa to považuje za nevyhnutné, </a:t>
            </a:r>
            <a:r>
              <a:rPr lang="sk-SK" sz="1732" b="1" dirty="0" err="1">
                <a:solidFill>
                  <a:schemeClr val="tx2"/>
                </a:solidFill>
              </a:rPr>
              <a:t>ciprofloxacín</a:t>
            </a:r>
            <a:r>
              <a:rPr lang="sk-SK" sz="1732" b="1" dirty="0">
                <a:solidFill>
                  <a:schemeClr val="tx2"/>
                </a:solidFill>
              </a:rPr>
              <a:t> možno u detí a dospievajúcich použiť aj na liečbu ťažkých infekcií.</a:t>
            </a:r>
          </a:p>
          <a:p>
            <a:r>
              <a:rPr lang="sk-SK" sz="1732" dirty="0">
                <a:solidFill>
                  <a:schemeClr val="tx2"/>
                </a:solidFill>
              </a:rPr>
              <a:t>Liečbu má začať iba lekár so skúsenosťami s liečbou cystickej </a:t>
            </a:r>
            <a:r>
              <a:rPr lang="sk-SK" sz="1732" dirty="0" err="1">
                <a:solidFill>
                  <a:schemeClr val="tx2"/>
                </a:solidFill>
              </a:rPr>
              <a:t>fibrózy</a:t>
            </a:r>
            <a:r>
              <a:rPr lang="sk-SK" sz="1732" dirty="0">
                <a:solidFill>
                  <a:schemeClr val="tx2"/>
                </a:solidFill>
              </a:rPr>
              <a:t> a/alebo závažných infekcií u detí a dospievajúcich </a:t>
            </a:r>
          </a:p>
        </p:txBody>
      </p:sp>
    </p:spTree>
    <p:extLst>
      <p:ext uri="{BB962C8B-B14F-4D97-AF65-F5344CB8AC3E}">
        <p14:creationId xmlns:p14="http://schemas.microsoft.com/office/powerpoint/2010/main" val="1385326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6219" y="884002"/>
            <a:ext cx="7200901" cy="1429561"/>
          </a:xfrm>
        </p:spPr>
        <p:txBody>
          <a:bodyPr>
            <a:normAutofit/>
          </a:bodyPr>
          <a:lstStyle/>
          <a:p>
            <a:pPr algn="ctr"/>
            <a:r>
              <a:rPr lang="sk-SK" sz="3464" b="1" dirty="0">
                <a:solidFill>
                  <a:schemeClr val="bg2">
                    <a:lumMod val="50000"/>
                  </a:schemeClr>
                </a:solidFill>
              </a:rPr>
              <a:t>Dávkovanie a spôsob podania </a:t>
            </a:r>
            <a:r>
              <a:rPr lang="sk-SK" sz="3464" b="1" dirty="0" err="1">
                <a:solidFill>
                  <a:schemeClr val="bg2">
                    <a:lumMod val="50000"/>
                  </a:schemeClr>
                </a:solidFill>
              </a:rPr>
              <a:t>ciprofloxacínu</a:t>
            </a:r>
            <a:endParaRPr lang="sk-SK" sz="3464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085263" y="2821633"/>
            <a:ext cx="7087137" cy="3445609"/>
          </a:xfrm>
          <a:ln w="38100">
            <a:noFill/>
          </a:ln>
        </p:spPr>
        <p:txBody>
          <a:bodyPr>
            <a:noAutofit/>
          </a:bodyPr>
          <a:lstStyle/>
          <a:p>
            <a:r>
              <a:rPr lang="sk-SK" sz="1732" dirty="0">
                <a:solidFill>
                  <a:schemeClr val="tx2"/>
                </a:solidFill>
              </a:rPr>
              <a:t>Dávkovanie sa určuje podľa indikácie, závažnosti a miesta infekcie, citlivosti mikroorganizmu (mikroorganizmov) spôsobujúceho ochorenie na </a:t>
            </a:r>
            <a:r>
              <a:rPr lang="sk-SK" sz="1732" dirty="0" err="1">
                <a:solidFill>
                  <a:schemeClr val="tx2"/>
                </a:solidFill>
              </a:rPr>
              <a:t>ciprofloxacín</a:t>
            </a:r>
            <a:r>
              <a:rPr lang="sk-SK" sz="1732" dirty="0">
                <a:solidFill>
                  <a:schemeClr val="tx2"/>
                </a:solidFill>
              </a:rPr>
              <a:t>, funkcie obličiek pacienta a u detí a dospievajúcich podľa telesnej hmotnosti.</a:t>
            </a:r>
          </a:p>
          <a:p>
            <a:endParaRPr lang="sk-SK" sz="1732" dirty="0">
              <a:solidFill>
                <a:schemeClr val="tx2"/>
              </a:solidFill>
            </a:endParaRPr>
          </a:p>
          <a:p>
            <a:r>
              <a:rPr lang="sk-SK" sz="1732" dirty="0">
                <a:solidFill>
                  <a:schemeClr val="tx2"/>
                </a:solidFill>
              </a:rPr>
              <a:t>Dĺžka liečby závisí od závažnosti ochorenia a klinického a mikrobiologického priebehu ochorenia.</a:t>
            </a:r>
          </a:p>
          <a:p>
            <a:pPr marL="0" indent="0">
              <a:buNone/>
            </a:pP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912030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6219" y="884002"/>
            <a:ext cx="7200901" cy="1429561"/>
          </a:xfrm>
        </p:spPr>
        <p:txBody>
          <a:bodyPr>
            <a:normAutofit/>
          </a:bodyPr>
          <a:lstStyle/>
          <a:p>
            <a:pPr algn="ctr"/>
            <a:r>
              <a:rPr lang="sk-SK" sz="3464" b="1" dirty="0">
                <a:solidFill>
                  <a:schemeClr val="bg2">
                    <a:lumMod val="50000"/>
                  </a:schemeClr>
                </a:solidFill>
              </a:rPr>
              <a:t>Dávkovanie a spôsob podania </a:t>
            </a:r>
            <a:r>
              <a:rPr lang="sk-SK" sz="3464" b="1" dirty="0" err="1">
                <a:solidFill>
                  <a:schemeClr val="bg2">
                    <a:lumMod val="50000"/>
                  </a:schemeClr>
                </a:solidFill>
              </a:rPr>
              <a:t>ciprofloxacínu</a:t>
            </a:r>
            <a:endParaRPr lang="sk-SK" sz="3464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112993" y="2898258"/>
            <a:ext cx="6987399" cy="3445609"/>
          </a:xfrm>
          <a:ln w="38100">
            <a:noFill/>
          </a:ln>
        </p:spPr>
        <p:txBody>
          <a:bodyPr>
            <a:noAutofit/>
          </a:bodyPr>
          <a:lstStyle/>
          <a:p>
            <a:r>
              <a:rPr lang="sk-SK" sz="1732" dirty="0">
                <a:solidFill>
                  <a:schemeClr val="tx2"/>
                </a:solidFill>
              </a:rPr>
              <a:t>Liečba infekcií spôsobených určitou baktériou (napr. </a:t>
            </a:r>
            <a:r>
              <a:rPr lang="sk-SK" sz="1732" i="1" dirty="0" err="1">
                <a:solidFill>
                  <a:schemeClr val="tx2"/>
                </a:solidFill>
              </a:rPr>
              <a:t>Pseudomonas</a:t>
            </a:r>
            <a:r>
              <a:rPr lang="sk-SK" sz="1732" i="1" dirty="0">
                <a:solidFill>
                  <a:schemeClr val="tx2"/>
                </a:solidFill>
              </a:rPr>
              <a:t> </a:t>
            </a:r>
            <a:r>
              <a:rPr lang="sk-SK" sz="1732" i="1" dirty="0" err="1">
                <a:solidFill>
                  <a:schemeClr val="tx2"/>
                </a:solidFill>
              </a:rPr>
              <a:t>aeruginosa</a:t>
            </a:r>
            <a:r>
              <a:rPr lang="sk-SK" sz="1732" dirty="0">
                <a:solidFill>
                  <a:schemeClr val="tx2"/>
                </a:solidFill>
              </a:rPr>
              <a:t>, </a:t>
            </a:r>
            <a:r>
              <a:rPr lang="sk-SK" sz="1732" i="1" dirty="0" err="1">
                <a:solidFill>
                  <a:schemeClr val="tx2"/>
                </a:solidFill>
              </a:rPr>
              <a:t>Acinetobacter</a:t>
            </a:r>
            <a:r>
              <a:rPr lang="sk-SK" sz="1732" i="1" dirty="0">
                <a:solidFill>
                  <a:schemeClr val="tx2"/>
                </a:solidFill>
              </a:rPr>
              <a:t> </a:t>
            </a:r>
            <a:r>
              <a:rPr lang="sk-SK" sz="1732" dirty="0">
                <a:solidFill>
                  <a:schemeClr val="tx2"/>
                </a:solidFill>
              </a:rPr>
              <a:t>alebo</a:t>
            </a:r>
            <a:r>
              <a:rPr lang="sk-SK" sz="1732" i="1" dirty="0">
                <a:solidFill>
                  <a:schemeClr val="tx2"/>
                </a:solidFill>
              </a:rPr>
              <a:t> </a:t>
            </a:r>
            <a:r>
              <a:rPr lang="sk-SK" sz="1732" i="1" dirty="0" err="1">
                <a:solidFill>
                  <a:schemeClr val="tx2"/>
                </a:solidFill>
              </a:rPr>
              <a:t>Stafylococci</a:t>
            </a:r>
            <a:r>
              <a:rPr lang="sk-SK" sz="1732" i="1" dirty="0">
                <a:solidFill>
                  <a:schemeClr val="tx2"/>
                </a:solidFill>
              </a:rPr>
              <a:t>)</a:t>
            </a:r>
            <a:r>
              <a:rPr lang="sk-SK" sz="1732" dirty="0">
                <a:solidFill>
                  <a:schemeClr val="tx2"/>
                </a:solidFill>
              </a:rPr>
              <a:t> si môže vyžadovať vyššie dávky </a:t>
            </a:r>
            <a:r>
              <a:rPr lang="sk-SK" sz="1732" dirty="0" err="1">
                <a:solidFill>
                  <a:schemeClr val="tx2"/>
                </a:solidFill>
              </a:rPr>
              <a:t>ciprofloxacínu</a:t>
            </a:r>
            <a:r>
              <a:rPr lang="sk-SK" sz="1732" dirty="0">
                <a:solidFill>
                  <a:schemeClr val="tx2"/>
                </a:solidFill>
              </a:rPr>
              <a:t> a súbežné podávanie inej vhodnej antibakteriálnej látky (látok). </a:t>
            </a:r>
          </a:p>
          <a:p>
            <a:endParaRPr lang="sk-SK" sz="1732" dirty="0">
              <a:solidFill>
                <a:schemeClr val="tx2"/>
              </a:solidFill>
            </a:endParaRPr>
          </a:p>
          <a:p>
            <a:r>
              <a:rPr lang="sk-SK" sz="1732" dirty="0">
                <a:solidFill>
                  <a:schemeClr val="tx2"/>
                </a:solidFill>
              </a:rPr>
              <a:t>Liečba niektorých infekcií (napr. zápalové ochorenie panvy, </a:t>
            </a:r>
            <a:r>
              <a:rPr lang="sk-SK" sz="1732" dirty="0" err="1">
                <a:solidFill>
                  <a:schemeClr val="tx2"/>
                </a:solidFill>
              </a:rPr>
              <a:t>intraabdominálne</a:t>
            </a:r>
            <a:r>
              <a:rPr lang="sk-SK" sz="1732" dirty="0">
                <a:solidFill>
                  <a:schemeClr val="tx2"/>
                </a:solidFill>
              </a:rPr>
              <a:t> infekcie, infekcie u pacientov s </a:t>
            </a:r>
            <a:r>
              <a:rPr lang="sk-SK" sz="1732" dirty="0" err="1">
                <a:solidFill>
                  <a:schemeClr val="tx2"/>
                </a:solidFill>
              </a:rPr>
              <a:t>neutropéniou</a:t>
            </a:r>
            <a:r>
              <a:rPr lang="sk-SK" sz="1732" dirty="0">
                <a:solidFill>
                  <a:schemeClr val="tx2"/>
                </a:solidFill>
              </a:rPr>
              <a:t> a infekcie kostí a kĺbov) si môže vyžadovať súbežné podávanie s inými vhodnými antibakteriálnymi látkami v závislosti od prítomných patogénov.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38452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464" b="1" dirty="0">
                <a:solidFill>
                  <a:schemeClr val="bg2">
                    <a:lumMod val="50000"/>
                  </a:schemeClr>
                </a:solidFill>
              </a:rPr>
              <a:t>Nežiaduce účinky </a:t>
            </a:r>
            <a:r>
              <a:rPr lang="sk-SK" sz="3464" b="1" dirty="0" err="1">
                <a:solidFill>
                  <a:schemeClr val="bg2">
                    <a:lumMod val="50000"/>
                  </a:schemeClr>
                </a:solidFill>
              </a:rPr>
              <a:t>ciprofloxacínu</a:t>
            </a:r>
            <a:endParaRPr lang="sk-SK" sz="3464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77388" y="2805500"/>
            <a:ext cx="7200901" cy="3445609"/>
          </a:xfrm>
        </p:spPr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tx2"/>
                </a:solidFill>
              </a:rPr>
              <a:t>Najčastejšie hlásenými nežiaducimi reakciami lieku sú:</a:t>
            </a:r>
          </a:p>
          <a:p>
            <a:endParaRPr lang="sk-SK" dirty="0">
              <a:solidFill>
                <a:schemeClr val="tx2"/>
              </a:solidFill>
            </a:endParaRPr>
          </a:p>
          <a:p>
            <a:r>
              <a:rPr lang="sk-SK" dirty="0">
                <a:solidFill>
                  <a:schemeClr val="tx2"/>
                </a:solidFill>
              </a:rPr>
              <a:t>nevoľnosť </a:t>
            </a:r>
            <a:endParaRPr lang="sk-SK" dirty="0"/>
          </a:p>
          <a:p>
            <a:r>
              <a:rPr lang="sk-SK" dirty="0">
                <a:solidFill>
                  <a:schemeClr val="tx2"/>
                </a:solidFill>
              </a:rPr>
              <a:t>hnačka</a:t>
            </a:r>
          </a:p>
        </p:txBody>
      </p:sp>
    </p:spTree>
    <p:extLst>
      <p:ext uri="{BB962C8B-B14F-4D97-AF65-F5344CB8AC3E}">
        <p14:creationId xmlns:p14="http://schemas.microsoft.com/office/powerpoint/2010/main" val="2692832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464" b="1" dirty="0">
                <a:solidFill>
                  <a:schemeClr val="bg2">
                    <a:lumMod val="50000"/>
                  </a:schemeClr>
                </a:solidFill>
              </a:rPr>
              <a:t>Spektrum účinku </a:t>
            </a:r>
            <a:r>
              <a:rPr lang="sk-SK" sz="3464" b="1" dirty="0" err="1">
                <a:solidFill>
                  <a:schemeClr val="bg2">
                    <a:lumMod val="50000"/>
                  </a:schemeClr>
                </a:solidFill>
              </a:rPr>
              <a:t>ciprofloxacínu</a:t>
            </a:r>
            <a:endParaRPr lang="sk-SK" sz="3464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35696" y="2492896"/>
            <a:ext cx="7200901" cy="3810278"/>
          </a:xfrm>
        </p:spPr>
        <p:txBody>
          <a:bodyPr>
            <a:normAutofit fontScale="92500" lnSpcReduction="20000"/>
          </a:bodyPr>
          <a:lstStyle/>
          <a:p>
            <a:r>
              <a:rPr lang="sk-SK" i="1" dirty="0" err="1">
                <a:solidFill>
                  <a:schemeClr val="tx2"/>
                </a:solidFill>
              </a:rPr>
              <a:t>Staphylococcus</a:t>
            </a:r>
            <a:r>
              <a:rPr lang="sk-SK" i="1" dirty="0">
                <a:solidFill>
                  <a:schemeClr val="tx2"/>
                </a:solidFill>
              </a:rPr>
              <a:t> </a:t>
            </a:r>
            <a:r>
              <a:rPr lang="sk-SK" i="1" dirty="0" err="1">
                <a:solidFill>
                  <a:schemeClr val="tx2"/>
                </a:solidFill>
              </a:rPr>
              <a:t>spp</a:t>
            </a:r>
            <a:r>
              <a:rPr lang="sk-SK" i="1" dirty="0">
                <a:solidFill>
                  <a:schemeClr val="tx2"/>
                </a:solidFill>
              </a:rPr>
              <a:t>.</a:t>
            </a:r>
          </a:p>
          <a:p>
            <a:r>
              <a:rPr lang="sk-SK" i="1" dirty="0">
                <a:solidFill>
                  <a:schemeClr val="tx2"/>
                </a:solidFill>
              </a:rPr>
              <a:t>H. </a:t>
            </a:r>
            <a:r>
              <a:rPr lang="sk-SK" i="1" dirty="0" err="1">
                <a:solidFill>
                  <a:schemeClr val="tx2"/>
                </a:solidFill>
              </a:rPr>
              <a:t>influenzae</a:t>
            </a:r>
            <a:endParaRPr lang="sk-SK" i="1" dirty="0">
              <a:solidFill>
                <a:schemeClr val="tx2"/>
              </a:solidFill>
            </a:endParaRPr>
          </a:p>
          <a:p>
            <a:r>
              <a:rPr lang="sk-SK" i="1" dirty="0" err="1">
                <a:solidFill>
                  <a:schemeClr val="tx2"/>
                </a:solidFill>
              </a:rPr>
              <a:t>Moraxella</a:t>
            </a:r>
            <a:r>
              <a:rPr lang="sk-SK" i="1" dirty="0">
                <a:solidFill>
                  <a:schemeClr val="tx2"/>
                </a:solidFill>
              </a:rPr>
              <a:t> </a:t>
            </a:r>
            <a:r>
              <a:rPr lang="sk-SK" i="1" dirty="0" err="1">
                <a:solidFill>
                  <a:schemeClr val="tx2"/>
                </a:solidFill>
              </a:rPr>
              <a:t>catarrhalis</a:t>
            </a:r>
            <a:endParaRPr lang="sk-SK" i="1" dirty="0">
              <a:solidFill>
                <a:schemeClr val="tx2"/>
              </a:solidFill>
            </a:endParaRPr>
          </a:p>
          <a:p>
            <a:r>
              <a:rPr lang="sk-SK" i="1" dirty="0" err="1">
                <a:solidFill>
                  <a:schemeClr val="tx2"/>
                </a:solidFill>
              </a:rPr>
              <a:t>Neisseria</a:t>
            </a:r>
            <a:r>
              <a:rPr lang="sk-SK" i="1" dirty="0">
                <a:solidFill>
                  <a:schemeClr val="tx2"/>
                </a:solidFill>
              </a:rPr>
              <a:t> </a:t>
            </a:r>
            <a:r>
              <a:rPr lang="sk-SK" i="1" dirty="0" err="1">
                <a:solidFill>
                  <a:schemeClr val="tx2"/>
                </a:solidFill>
              </a:rPr>
              <a:t>gonorrhoeae</a:t>
            </a:r>
            <a:endParaRPr lang="sk-SK" i="1" dirty="0">
              <a:solidFill>
                <a:schemeClr val="tx2"/>
              </a:solidFill>
            </a:endParaRPr>
          </a:p>
          <a:p>
            <a:r>
              <a:rPr lang="sk-SK" i="1" dirty="0" err="1">
                <a:solidFill>
                  <a:schemeClr val="tx2"/>
                </a:solidFill>
              </a:rPr>
              <a:t>Chlamydia</a:t>
            </a:r>
            <a:r>
              <a:rPr lang="sk-SK" i="1" dirty="0">
                <a:solidFill>
                  <a:schemeClr val="tx2"/>
                </a:solidFill>
              </a:rPr>
              <a:t> </a:t>
            </a:r>
            <a:r>
              <a:rPr lang="sk-SK" i="1" dirty="0" err="1">
                <a:solidFill>
                  <a:schemeClr val="tx2"/>
                </a:solidFill>
              </a:rPr>
              <a:t>pneumoniae</a:t>
            </a:r>
            <a:endParaRPr lang="sk-SK" i="1" dirty="0">
              <a:solidFill>
                <a:schemeClr val="tx2"/>
              </a:solidFill>
            </a:endParaRPr>
          </a:p>
          <a:p>
            <a:r>
              <a:rPr lang="sk-SK" i="1" dirty="0" err="1">
                <a:solidFill>
                  <a:schemeClr val="tx2"/>
                </a:solidFill>
              </a:rPr>
              <a:t>Chlamydia</a:t>
            </a:r>
            <a:r>
              <a:rPr lang="sk-SK" i="1" dirty="0">
                <a:solidFill>
                  <a:schemeClr val="tx2"/>
                </a:solidFill>
              </a:rPr>
              <a:t> </a:t>
            </a:r>
            <a:r>
              <a:rPr lang="sk-SK" i="1" dirty="0" err="1">
                <a:solidFill>
                  <a:schemeClr val="tx2"/>
                </a:solidFill>
              </a:rPr>
              <a:t>trachomatis</a:t>
            </a:r>
            <a:endParaRPr lang="sk-SK" i="1" dirty="0">
              <a:solidFill>
                <a:schemeClr val="tx2"/>
              </a:solidFill>
            </a:endParaRPr>
          </a:p>
          <a:p>
            <a:r>
              <a:rPr lang="sk-SK" i="1" dirty="0" err="1">
                <a:solidFill>
                  <a:schemeClr val="tx2"/>
                </a:solidFill>
              </a:rPr>
              <a:t>Mycoplasma</a:t>
            </a:r>
            <a:r>
              <a:rPr lang="sk-SK" i="1" dirty="0">
                <a:solidFill>
                  <a:schemeClr val="tx2"/>
                </a:solidFill>
              </a:rPr>
              <a:t> </a:t>
            </a:r>
            <a:r>
              <a:rPr lang="sk-SK" i="1" dirty="0" err="1">
                <a:solidFill>
                  <a:schemeClr val="tx2"/>
                </a:solidFill>
              </a:rPr>
              <a:t>pneumoniae</a:t>
            </a:r>
            <a:endParaRPr lang="sk-SK" i="1" dirty="0">
              <a:solidFill>
                <a:schemeClr val="tx2"/>
              </a:solidFill>
            </a:endParaRPr>
          </a:p>
          <a:p>
            <a:r>
              <a:rPr lang="sk-SK" i="1" dirty="0" err="1">
                <a:solidFill>
                  <a:schemeClr val="tx2"/>
                </a:solidFill>
              </a:rPr>
              <a:t>Escherichia</a:t>
            </a:r>
            <a:r>
              <a:rPr lang="sk-SK" i="1" dirty="0">
                <a:solidFill>
                  <a:schemeClr val="tx2"/>
                </a:solidFill>
              </a:rPr>
              <a:t> </a:t>
            </a:r>
            <a:r>
              <a:rPr lang="sk-SK" i="1" dirty="0" err="1">
                <a:solidFill>
                  <a:schemeClr val="tx2"/>
                </a:solidFill>
              </a:rPr>
              <a:t>coli</a:t>
            </a:r>
            <a:endParaRPr lang="sk-SK" i="1" dirty="0">
              <a:solidFill>
                <a:schemeClr val="tx2"/>
              </a:solidFill>
            </a:endParaRPr>
          </a:p>
          <a:p>
            <a:r>
              <a:rPr lang="sk-SK" i="1" dirty="0" err="1">
                <a:solidFill>
                  <a:schemeClr val="tx2"/>
                </a:solidFill>
              </a:rPr>
              <a:t>Pseudomonas</a:t>
            </a:r>
            <a:r>
              <a:rPr lang="sk-SK" i="1" dirty="0">
                <a:solidFill>
                  <a:schemeClr val="tx2"/>
                </a:solidFill>
              </a:rPr>
              <a:t> </a:t>
            </a:r>
            <a:r>
              <a:rPr lang="sk-SK" i="1" dirty="0" err="1">
                <a:solidFill>
                  <a:schemeClr val="tx2"/>
                </a:solidFill>
              </a:rPr>
              <a:t>aeruginosa</a:t>
            </a:r>
            <a:endParaRPr lang="sk-S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45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Nadpis 3"/>
          <p:cNvSpPr txBox="1">
            <a:spLocks noGrp="1"/>
          </p:cNvSpPr>
          <p:nvPr>
            <p:ph type="ctrTitle"/>
          </p:nvPr>
        </p:nvSpPr>
        <p:spPr>
          <a:xfrm>
            <a:off x="1763688" y="620688"/>
            <a:ext cx="5777378" cy="2467998"/>
          </a:xfrm>
          <a:prstGeom prst="rect">
            <a:avLst/>
          </a:prstGeom>
        </p:spPr>
        <p:txBody>
          <a:bodyPr/>
          <a:lstStyle/>
          <a:p>
            <a:r>
              <a:rPr lang="sk-SK" sz="4181" b="1" dirty="0" err="1">
                <a:solidFill>
                  <a:schemeClr val="tx2"/>
                </a:solidFill>
              </a:rPr>
              <a:t>Amoxicilín</a:t>
            </a:r>
            <a:r>
              <a:rPr lang="sk-SK" sz="4181" b="1" dirty="0">
                <a:solidFill>
                  <a:schemeClr val="tx2"/>
                </a:solidFill>
              </a:rPr>
              <a:t> + </a:t>
            </a:r>
            <a:r>
              <a:rPr lang="sk-SK" sz="4181" b="1" dirty="0" err="1">
                <a:solidFill>
                  <a:schemeClr val="tx2"/>
                </a:solidFill>
              </a:rPr>
              <a:t>klavulanát</a:t>
            </a:r>
            <a:endParaRPr lang="sk-SK" sz="4181" dirty="0">
              <a:solidFill>
                <a:schemeClr val="tx2"/>
              </a:solidFill>
            </a:endParaRPr>
          </a:p>
        </p:txBody>
      </p:sp>
      <p:sp>
        <p:nvSpPr>
          <p:cNvPr id="164" name="Podnadpis 4"/>
          <p:cNvSpPr txBox="1">
            <a:spLocks noGrp="1"/>
          </p:cNvSpPr>
          <p:nvPr>
            <p:ph type="subTitle" idx="1"/>
          </p:nvPr>
        </p:nvSpPr>
        <p:spPr>
          <a:xfrm>
            <a:off x="1170432" y="4221088"/>
            <a:ext cx="6803136" cy="47908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Mgr. Ing. Peter </a:t>
            </a:r>
            <a:r>
              <a:rPr lang="sk-SK" sz="19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Ďalak</a:t>
            </a:r>
            <a:endParaRPr lang="sk-SK" sz="1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k-SK" sz="19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Medicentrum</a:t>
            </a:r>
            <a:endParaRPr lang="sk-SK" sz="1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k-SK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Brezno</a:t>
            </a:r>
          </a:p>
          <a:p>
            <a:endParaRPr sz="228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2"/>
          <p:cNvSpPr txBox="1">
            <a:spLocks noGrp="1"/>
          </p:cNvSpPr>
          <p:nvPr>
            <p:ph type="title"/>
          </p:nvPr>
        </p:nvSpPr>
        <p:spPr>
          <a:xfrm>
            <a:off x="779341" y="1078341"/>
            <a:ext cx="7585318" cy="70246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 sz="6400" b="1"/>
            </a:pPr>
            <a:r>
              <a:rPr sz="3041" dirty="0" err="1">
                <a:solidFill>
                  <a:schemeClr val="tx2"/>
                </a:solidFill>
                <a:latin typeface="+mn-lt"/>
              </a:rPr>
              <a:t>Mechanizmus</a:t>
            </a:r>
            <a:r>
              <a:rPr sz="3041" dirty="0">
                <a:solidFill>
                  <a:schemeClr val="tx2"/>
                </a:solidFill>
                <a:latin typeface="+mn-lt"/>
              </a:rPr>
              <a:t> </a:t>
            </a:r>
            <a:r>
              <a:rPr sz="3041" dirty="0" err="1">
                <a:solidFill>
                  <a:schemeClr val="tx2"/>
                </a:solidFill>
                <a:latin typeface="+mn-lt"/>
              </a:rPr>
              <a:t>účinku</a:t>
            </a:r>
            <a:endParaRPr sz="304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2" name="Rectangle 3"/>
          <p:cNvSpPr txBox="1">
            <a:spLocks noGrp="1"/>
          </p:cNvSpPr>
          <p:nvPr>
            <p:ph type="body" idx="1"/>
          </p:nvPr>
        </p:nvSpPr>
        <p:spPr>
          <a:xfrm>
            <a:off x="1259632" y="2420888"/>
            <a:ext cx="6768752" cy="378023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 sz="3200" b="1" i="1"/>
            </a:pPr>
            <a:endParaRPr sz="1900" dirty="0"/>
          </a:p>
          <a:p>
            <a:pPr marL="0" indent="0">
              <a:lnSpc>
                <a:spcPct val="80000"/>
              </a:lnSpc>
              <a:spcBef>
                <a:spcPts val="262"/>
              </a:spcBef>
              <a:buNone/>
              <a:defRPr sz="3200" b="1" i="1"/>
            </a:pPr>
            <a:r>
              <a:rPr lang="sk-SK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Amoxicilín</a:t>
            </a:r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  <a:p>
            <a:pPr>
              <a:lnSpc>
                <a:spcPct val="80000"/>
              </a:lnSpc>
              <a:spcBef>
                <a:spcPts val="262"/>
              </a:spcBef>
              <a:defRPr sz="3200" b="1" i="1"/>
            </a:pPr>
            <a:endParaRPr lang="sk-SK" sz="1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ts val="262"/>
              </a:spcBef>
              <a:defRPr sz="3200" b="1" i="1"/>
            </a:pPr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patrí do skupiny beta-</a:t>
            </a:r>
            <a:r>
              <a:rPr lang="sk-SK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laktámových</a:t>
            </a:r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antibiotík.</a:t>
            </a:r>
          </a:p>
          <a:p>
            <a:pPr>
              <a:lnSpc>
                <a:spcPct val="80000"/>
              </a:lnSpc>
              <a:spcBef>
                <a:spcPts val="262"/>
              </a:spcBef>
              <a:defRPr sz="3200" b="1" i="1"/>
            </a:pPr>
            <a:endParaRPr lang="sk-SK" sz="1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ts val="262"/>
              </a:spcBef>
              <a:defRPr sz="3200" b="1" i="1"/>
            </a:pPr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pôsobí na úrovni bunkovej steny bakteriálnej bunky. </a:t>
            </a:r>
          </a:p>
          <a:p>
            <a:pPr>
              <a:lnSpc>
                <a:spcPct val="80000"/>
              </a:lnSpc>
              <a:spcBef>
                <a:spcPts val="262"/>
              </a:spcBef>
              <a:defRPr sz="3200" b="1" i="1"/>
            </a:pPr>
            <a:endParaRPr lang="sk-SK" sz="1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ts val="262"/>
              </a:spcBef>
              <a:defRPr sz="3200" b="1" i="1"/>
            </a:pPr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konkrétne </a:t>
            </a:r>
            <a:r>
              <a:rPr lang="sk-SK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inhibuje</a:t>
            </a:r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syntézu </a:t>
            </a:r>
            <a:r>
              <a:rPr lang="sk-SK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peptidoglykánu</a:t>
            </a:r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čo je základná zložka bunkovej steny baktérií</a:t>
            </a:r>
            <a:endParaRPr sz="1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Naslov 1"/>
          <p:cNvSpPr txBox="1">
            <a:spLocks noGrp="1"/>
          </p:cNvSpPr>
          <p:nvPr>
            <p:ph type="title"/>
          </p:nvPr>
        </p:nvSpPr>
        <p:spPr>
          <a:xfrm>
            <a:off x="1277634" y="937282"/>
            <a:ext cx="61722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400">
                <a:solidFill>
                  <a:srgbClr val="1F497D"/>
                </a:solidFill>
              </a:defRPr>
            </a:lvl1pPr>
          </a:lstStyle>
          <a:p>
            <a:pPr algn="ctr"/>
            <a:r>
              <a:rPr sz="3421" b="1" dirty="0" err="1">
                <a:solidFill>
                  <a:schemeClr val="tx2"/>
                </a:solidFill>
              </a:rPr>
              <a:t>Nekomplikované</a:t>
            </a:r>
            <a:r>
              <a:rPr sz="3421" b="1" dirty="0">
                <a:solidFill>
                  <a:schemeClr val="tx2"/>
                </a:solidFill>
              </a:rPr>
              <a:t> IMC</a:t>
            </a:r>
          </a:p>
        </p:txBody>
      </p:sp>
      <p:sp>
        <p:nvSpPr>
          <p:cNvPr id="205" name="Pravokotnik 2"/>
          <p:cNvSpPr txBox="1"/>
          <p:nvPr/>
        </p:nvSpPr>
        <p:spPr>
          <a:xfrm>
            <a:off x="1218314" y="2611487"/>
            <a:ext cx="6172200" cy="1975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34289" bIns="34289">
            <a:spAutoFit/>
          </a:bodyPr>
          <a:lstStyle/>
          <a:p>
            <a:pPr defTabSz="685880">
              <a:spcBef>
                <a:spcPts val="300"/>
              </a:spcBef>
              <a:defRPr sz="2800" b="0">
                <a:latin typeface="Calibri"/>
                <a:ea typeface="Calibri"/>
                <a:cs typeface="Calibri"/>
                <a:sym typeface="Calibri"/>
              </a:defRPr>
            </a:pPr>
            <a:endParaRPr sz="1520" dirty="0"/>
          </a:p>
          <a:p>
            <a:pPr defTabSz="685880">
              <a:spcBef>
                <a:spcPts val="487"/>
              </a:spcBef>
              <a:defRPr sz="56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Akútne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nekomplikované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IMC u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dospelých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zahŕňajú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defTabSz="685880">
              <a:spcBef>
                <a:spcPts val="300"/>
              </a:spcBef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52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205" indent="-257205" defTabSz="685880">
              <a:spcBef>
                <a:spcPts val="487"/>
              </a:spcBef>
              <a:buClr>
                <a:srgbClr val="008A28"/>
              </a:buClr>
              <a:buSzPct val="120000"/>
              <a:buChar char="•"/>
              <a:defRPr sz="40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sporadické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komunitne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získané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epizódy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akútnej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cystitídy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infekcia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močového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mechúra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</a:t>
            </a:r>
          </a:p>
          <a:p>
            <a:pPr marL="257205" indent="-257205" defTabSz="685880">
              <a:spcBef>
                <a:spcPts val="487"/>
              </a:spcBef>
              <a:buClr>
                <a:srgbClr val="008A28"/>
              </a:buClr>
              <a:buSzPct val="120000"/>
              <a:buChar char="•"/>
              <a:defRPr sz="4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akútna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pyelonefritída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infekcia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obličiek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u</a:t>
            </a:r>
          </a:p>
          <a:p>
            <a:pPr defTabSz="685880">
              <a:spcBef>
                <a:spcPts val="337"/>
              </a:spcBef>
              <a:defRPr sz="40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inak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zdravých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jedincov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206" name="Pravokotnik 9"/>
          <p:cNvSpPr txBox="1"/>
          <p:nvPr/>
        </p:nvSpPr>
        <p:spPr>
          <a:xfrm>
            <a:off x="723659" y="6150887"/>
            <a:ext cx="5161991" cy="215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34289" bIns="34289">
            <a:spAutoFit/>
          </a:bodyPr>
          <a:lstStyle/>
          <a:p>
            <a:pPr defTabSz="685880">
              <a:defRPr sz="1800" b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1. Southwick F. Infectious Diseases A Clinical Short Course. Gainesville: McGraw-Hill, 2007.</a:t>
            </a:r>
          </a:p>
        </p:txBody>
      </p:sp>
      <p:sp>
        <p:nvSpPr>
          <p:cNvPr id="207" name="Pravokotnik 10"/>
          <p:cNvSpPr/>
          <p:nvPr/>
        </p:nvSpPr>
        <p:spPr>
          <a:xfrm>
            <a:off x="1218314" y="5239248"/>
            <a:ext cx="3429001" cy="531041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34289" bIns="34289">
            <a:spAutoFit/>
          </a:bodyPr>
          <a:lstStyle/>
          <a:p>
            <a:pPr defTabSz="685880">
              <a:defRPr sz="4000" b="0">
                <a:latin typeface="Calibri"/>
                <a:ea typeface="Calibri"/>
                <a:cs typeface="Calibri"/>
                <a:sym typeface="Calibri"/>
              </a:defRPr>
            </a:pPr>
            <a:r>
              <a:rPr sz="1500" dirty="0"/>
              <a:t>Tieto IMC </a:t>
            </a:r>
            <a:r>
              <a:rPr sz="1500" dirty="0" err="1"/>
              <a:t>sú</a:t>
            </a:r>
            <a:r>
              <a:rPr sz="1500" dirty="0"/>
              <a:t> </a:t>
            </a:r>
            <a:r>
              <a:rPr sz="1500" dirty="0" err="1"/>
              <a:t>najčastejšie</a:t>
            </a:r>
            <a:r>
              <a:rPr sz="1500" dirty="0"/>
              <a:t> u  </a:t>
            </a:r>
            <a:r>
              <a:rPr sz="3001" dirty="0" err="1">
                <a:solidFill>
                  <a:srgbClr val="C00000"/>
                </a:solidFill>
              </a:rPr>
              <a:t>žien</a:t>
            </a:r>
            <a:r>
              <a:rPr sz="300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08" name="Slika 11" descr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622" y="4608172"/>
            <a:ext cx="1968822" cy="1312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3000" y="812447"/>
            <a:ext cx="7458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altLang="sl-SI" sz="32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Približne </a:t>
            </a:r>
            <a:r>
              <a:rPr lang="en-GB" altLang="sl-SI" sz="32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80</a:t>
            </a:r>
            <a:r>
              <a:rPr lang="sk-SK" altLang="sl-SI" sz="32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sl-SI" sz="32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% </a:t>
            </a:r>
            <a:r>
              <a:rPr lang="sk-SK" altLang="sl-SI" sz="32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IMC sú spôsobené baktériou</a:t>
            </a:r>
            <a:r>
              <a:rPr lang="en-GB" altLang="sl-SI" sz="32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br>
              <a:rPr lang="sl-SI" altLang="sl-SI" sz="32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</a:br>
            <a:r>
              <a:rPr lang="en-GB" altLang="sl-SI" sz="3200" b="1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Escherichia coli</a:t>
            </a:r>
            <a:endParaRPr lang="sl-SI" sz="3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5076056" y="4110671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sl-SI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Escherichia </a:t>
            </a:r>
            <a:r>
              <a:rPr lang="sl-SI" altLang="sl-SI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GB" altLang="sl-SI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oli</a:t>
            </a:r>
            <a:endParaRPr lang="sl-SI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745040"/>
            <a:ext cx="3559274" cy="3192929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67544" y="6381328"/>
            <a:ext cx="64652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1.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Southwick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F. 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Infectious Diseases A Clinical Short Course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Gainesville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McGraw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-Hill, 2007.</a:t>
            </a:r>
            <a:endParaRPr lang="sl-SI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172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Naslov 1"/>
          <p:cNvSpPr txBox="1">
            <a:spLocks noGrp="1"/>
          </p:cNvSpPr>
          <p:nvPr>
            <p:ph type="title"/>
          </p:nvPr>
        </p:nvSpPr>
        <p:spPr>
          <a:xfrm>
            <a:off x="1485900" y="707512"/>
            <a:ext cx="61722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400">
                <a:solidFill>
                  <a:srgbClr val="1F497D"/>
                </a:solidFill>
              </a:defRPr>
            </a:lvl1pPr>
          </a:lstStyle>
          <a:p>
            <a:pPr algn="ctr"/>
            <a:r>
              <a:rPr sz="3421" b="1" dirty="0" err="1">
                <a:solidFill>
                  <a:schemeClr val="tx2"/>
                </a:solidFill>
              </a:rPr>
              <a:t>Komplikované</a:t>
            </a:r>
            <a:r>
              <a:rPr sz="3421" b="1" dirty="0">
                <a:solidFill>
                  <a:schemeClr val="tx2"/>
                </a:solidFill>
              </a:rPr>
              <a:t> IMC </a:t>
            </a:r>
          </a:p>
        </p:txBody>
      </p:sp>
      <p:sp>
        <p:nvSpPr>
          <p:cNvPr id="257" name="Pravokotnik 2"/>
          <p:cNvSpPr txBox="1"/>
          <p:nvPr/>
        </p:nvSpPr>
        <p:spPr>
          <a:xfrm>
            <a:off x="899593" y="2319798"/>
            <a:ext cx="7272808" cy="4026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34289" bIns="34289">
            <a:spAutoFit/>
          </a:bodyPr>
          <a:lstStyle/>
          <a:p>
            <a:pPr defTabSz="685880">
              <a:spcBef>
                <a:spcPts val="450"/>
              </a:spcBef>
              <a:defRPr sz="2800">
                <a:solidFill>
                  <a:srgbClr val="00AB4E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30" dirty="0"/>
          </a:p>
          <a:p>
            <a:pPr marL="214338" indent="-214338" defTabSz="685880">
              <a:buSzPct val="100000"/>
              <a:buFont typeface="Arial"/>
              <a:buChar char="•"/>
              <a:defRPr sz="36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Infekcie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pacientov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štrukturálnymi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alebo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funkčnými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obštrukčnými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abnormalitami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močových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ciest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(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napr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kamene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cysty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katétre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diabetes mellitus,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imunodeficiencia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…).</a:t>
            </a:r>
          </a:p>
          <a:p>
            <a:pPr marL="214338" indent="-214338" defTabSz="685880">
              <a:buSzPct val="100000"/>
              <a:buFont typeface="Arial"/>
              <a:buChar char="•"/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52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38" indent="-214338" defTabSz="685880">
              <a:buSzPct val="100000"/>
              <a:buFont typeface="Arial"/>
              <a:buChar char="•"/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Môžu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postihovať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oboje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dolné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horné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močové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cesty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14338" indent="-214338" defTabSz="685880">
              <a:buSzPct val="100000"/>
              <a:buFont typeface="Arial"/>
              <a:buChar char="•"/>
              <a:defRPr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52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38" indent="-214338" defTabSz="685880">
              <a:buSzPct val="100000"/>
              <a:buFont typeface="Arial"/>
              <a:buChar char="•"/>
              <a:defRPr sz="32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Najčastejšia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komplikovaná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IMC je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závažná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obštrukčná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pyelonefritída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urosepsou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baktérie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krvi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pochádzajúce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močových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ciest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214338" indent="-214338" defTabSz="685880">
              <a:buSzPct val="100000"/>
              <a:buFont typeface="Arial"/>
              <a:buChar char="•"/>
              <a:defRPr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52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38" indent="-214338" defTabSz="685880">
              <a:spcBef>
                <a:spcPts val="375"/>
              </a:spcBef>
              <a:buSzPct val="100000"/>
              <a:buFont typeface="Arial"/>
              <a:buChar char="•"/>
              <a:defRPr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kritéri</a:t>
            </a:r>
            <a:r>
              <a:rPr lang="sk-SK"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á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definovanie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či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ide o IMC:</a:t>
            </a:r>
          </a:p>
          <a:p>
            <a:pPr defTabSz="685880">
              <a:spcBef>
                <a:spcPts val="375"/>
              </a:spcBef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- POZITÍVNA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močová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kultúra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defTabSz="685880">
              <a:spcBef>
                <a:spcPts val="375"/>
              </a:spcBef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-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jeden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alebo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viac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RIZIKOVÝCH FAKTOROV (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spomenuté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vyššie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57205" indent="-257205" defTabSz="685880">
              <a:spcBef>
                <a:spcPts val="412"/>
              </a:spcBef>
              <a:buSzPct val="100000"/>
              <a:buFont typeface="Arial"/>
              <a:buChar char="•"/>
              <a:defRPr sz="28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Najčastejšie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baktérie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sú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zároveň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často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rezistentné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voči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antimikrobiálnym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152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látkam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4" defTabSz="685880">
              <a:spcBef>
                <a:spcPts val="300"/>
              </a:spcBef>
              <a:defRPr sz="2400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Escherichia coli</a:t>
            </a:r>
          </a:p>
          <a:p>
            <a:pPr defTabSz="685880">
              <a:defRPr sz="2200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sk-SK"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Pseudomonas aeruginosa</a:t>
            </a:r>
          </a:p>
          <a:p>
            <a:pPr defTabSz="685880">
              <a:defRPr sz="2000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sk-SK"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sz="15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Staphylococci a Enterococci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836712"/>
            <a:ext cx="6172200" cy="1088823"/>
          </a:xfrm>
        </p:spPr>
        <p:txBody>
          <a:bodyPr>
            <a:normAutofit/>
          </a:bodyPr>
          <a:lstStyle/>
          <a:p>
            <a:pPr algn="l"/>
            <a:r>
              <a:rPr lang="sk-SK" sz="3421" b="1" dirty="0">
                <a:solidFill>
                  <a:schemeClr val="tx2"/>
                </a:solidFill>
              </a:rPr>
              <a:t>Indikácie </a:t>
            </a:r>
            <a:r>
              <a:rPr lang="sk-SK" sz="3421" b="1" dirty="0" err="1">
                <a:solidFill>
                  <a:schemeClr val="tx2"/>
                </a:solidFill>
              </a:rPr>
              <a:t>amoxicilín</a:t>
            </a:r>
            <a:r>
              <a:rPr lang="sk-SK" sz="3421" b="1" dirty="0">
                <a:solidFill>
                  <a:schemeClr val="tx2"/>
                </a:solidFill>
              </a:rPr>
              <a:t> + </a:t>
            </a:r>
            <a:r>
              <a:rPr lang="sk-SK" sz="3421" b="1" dirty="0" err="1">
                <a:solidFill>
                  <a:schemeClr val="tx2"/>
                </a:solidFill>
              </a:rPr>
              <a:t>klavulanát</a:t>
            </a:r>
            <a:endParaRPr lang="sk-SK" sz="3421" b="1" dirty="0">
              <a:solidFill>
                <a:schemeClr val="tx2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type="body" idx="1"/>
          </p:nvPr>
        </p:nvSpPr>
        <p:spPr>
          <a:xfrm>
            <a:off x="950583" y="2163297"/>
            <a:ext cx="7495428" cy="4311437"/>
          </a:xfrm>
          <a:ln w="38100">
            <a:noFill/>
          </a:ln>
        </p:spPr>
        <p:txBody>
          <a:bodyPr>
            <a:normAutofit/>
          </a:bodyPr>
          <a:lstStyle/>
          <a:p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Akútna bakteriálna </a:t>
            </a:r>
            <a:r>
              <a:rPr lang="sk-SK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sinusitída</a:t>
            </a:r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(adekvátne diagnostikovaná)</a:t>
            </a:r>
          </a:p>
          <a:p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Akútna </a:t>
            </a:r>
            <a:r>
              <a:rPr lang="sk-SK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otitis</a:t>
            </a:r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media</a:t>
            </a:r>
            <a:endParaRPr lang="sk-SK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Akútne </a:t>
            </a:r>
            <a:r>
              <a:rPr lang="sk-SK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exacerbácie</a:t>
            </a:r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chronickej bronchitídy (adekvátne diagnostikovanej)</a:t>
            </a:r>
          </a:p>
          <a:p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Pneumónia získaná v komunite</a:t>
            </a:r>
          </a:p>
          <a:p>
            <a:r>
              <a:rPr lang="sk-SK" sz="1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Cystitída</a:t>
            </a:r>
            <a:endParaRPr lang="sk-SK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1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Pyelonefritída</a:t>
            </a:r>
            <a:endParaRPr lang="sk-SK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Infekcie kože a mäkkých tkanív, najmä celulitída, pohryznutie zvieraťom, ťažký dentálny absces so šíriacou sa celulitídou.</a:t>
            </a:r>
          </a:p>
          <a:p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Infekcie kostí a kĺbov, najmä </a:t>
            </a:r>
            <a:r>
              <a:rPr lang="sk-SK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osteomyelitída</a:t>
            </a:r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0756076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332" y="764704"/>
            <a:ext cx="7995335" cy="1088823"/>
          </a:xfrm>
        </p:spPr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chemeClr val="tx2"/>
                </a:solidFill>
              </a:rPr>
              <a:t>Dávkovanie a spôsob podania </a:t>
            </a:r>
            <a:r>
              <a:rPr lang="sk-SK" b="1" dirty="0" err="1">
                <a:solidFill>
                  <a:schemeClr val="tx2"/>
                </a:solidFill>
              </a:rPr>
              <a:t>amo</a:t>
            </a:r>
            <a:r>
              <a:rPr lang="sk-SK" b="1" dirty="0">
                <a:solidFill>
                  <a:schemeClr val="tx2"/>
                </a:solidFill>
              </a:rPr>
              <a:t> + </a:t>
            </a:r>
            <a:r>
              <a:rPr lang="sk-SK" b="1" dirty="0" err="1">
                <a:solidFill>
                  <a:schemeClr val="tx2"/>
                </a:solidFill>
              </a:rPr>
              <a:t>klav</a:t>
            </a:r>
            <a:r>
              <a:rPr lang="sk-SK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type="body" idx="1"/>
          </p:nvPr>
        </p:nvSpPr>
        <p:spPr>
          <a:xfrm>
            <a:off x="971600" y="1948502"/>
            <a:ext cx="7344816" cy="4311437"/>
          </a:xfrm>
          <a:ln w="38100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Dospelí a deti vážiace </a:t>
            </a:r>
            <a:r>
              <a:rPr lang="sk-SK" sz="1400" u="sng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</a:t>
            </a:r>
            <a:r>
              <a:rPr lang="sk-SK" sz="1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40 kg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Odporúčané dávky: 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 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štandardná dávka (pri všetkých indikáciách): 875 mg/125 mg dvakrát denne,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 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vyššia dávka (najmä pri infekciách akými sú </a:t>
            </a:r>
            <a:r>
              <a:rPr lang="sk-SK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otitis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media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k-SK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sinusitída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infekcie dolných dýchacích ciest a infekcie močových ciest): 875 mg/125 mg trikrát denne.</a:t>
            </a:r>
          </a:p>
          <a:p>
            <a:pPr marL="0" indent="0">
              <a:buNone/>
            </a:pPr>
            <a:r>
              <a:rPr lang="sk-SK" sz="1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Deti vážiace &lt; 40 kg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Deti sa môžu liečiť </a:t>
            </a:r>
            <a:r>
              <a:rPr lang="sk-SK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amoxicilínom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vo forme tabliet, suspenzie alebo pediatrických vreciek.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Odporúčané dávky: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 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 mg/3,6 mg/kg/deň až 45 mg/6,4 mg/kg/deň, ktoré sa podávajú rozdelené do dvoch dávok,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 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 niektorých infekciách (akými sú </a:t>
            </a:r>
            <a:r>
              <a:rPr lang="sk-SK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otitis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media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k-SK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sinusitída</a:t>
            </a: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infekcie dolných dýchacích ciest) sa môže zvážiť použitie až 70 mg/10 mg/kg/deň, ktoré sa podávajú rozdelené do dvoch dávok.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Keďže tablety sa nedajú rozdeliť na rovnaké dávky, deti vážiace menej ako 25 kg sa nesmú liečiť tabletami.</a:t>
            </a:r>
          </a:p>
          <a:p>
            <a:endParaRPr lang="sk-SK" sz="825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3084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40292" y="668211"/>
            <a:ext cx="7663416" cy="1088823"/>
          </a:xfrm>
        </p:spPr>
        <p:txBody>
          <a:bodyPr>
            <a:noAutofit/>
          </a:bodyPr>
          <a:lstStyle/>
          <a:p>
            <a:pPr algn="ctr"/>
            <a:r>
              <a:rPr lang="sk-SK" sz="3421" b="1" dirty="0">
                <a:solidFill>
                  <a:schemeClr val="tx2"/>
                </a:solidFill>
              </a:rPr>
              <a:t>Kontraindikácie </a:t>
            </a:r>
            <a:r>
              <a:rPr lang="sk-SK" sz="3421" b="1" dirty="0" err="1">
                <a:solidFill>
                  <a:schemeClr val="tx2"/>
                </a:solidFill>
              </a:rPr>
              <a:t>amoxicilín</a:t>
            </a:r>
            <a:r>
              <a:rPr lang="sk-SK" sz="3421" b="1" dirty="0">
                <a:solidFill>
                  <a:schemeClr val="tx2"/>
                </a:solidFill>
              </a:rPr>
              <a:t> + </a:t>
            </a:r>
            <a:r>
              <a:rPr lang="sk-SK" sz="3421" b="1" dirty="0" err="1">
                <a:solidFill>
                  <a:schemeClr val="tx2"/>
                </a:solidFill>
              </a:rPr>
              <a:t>klavulanát</a:t>
            </a:r>
            <a:endParaRPr lang="sk-SK" sz="3421" b="1" dirty="0">
              <a:solidFill>
                <a:schemeClr val="tx2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type="body" idx="1"/>
          </p:nvPr>
        </p:nvSpPr>
        <p:spPr>
          <a:xfrm>
            <a:off x="974135" y="2568411"/>
            <a:ext cx="7270273" cy="4311437"/>
          </a:xfrm>
        </p:spPr>
        <p:txBody>
          <a:bodyPr>
            <a:normAutofit/>
          </a:bodyPr>
          <a:lstStyle/>
          <a:p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Precitlivenosť na liečivá, na ktorýkoľvek z penicilínov alebo na ktorúkoľvek z pomocných látok.</a:t>
            </a:r>
          </a:p>
          <a:p>
            <a:pPr marL="0" indent="0">
              <a:buNone/>
            </a:pPr>
            <a:endParaRPr lang="sk-SK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Anamnéza ťažkých, okamžitých reakcií z precitlivenosti (napr. </a:t>
            </a:r>
            <a:r>
              <a:rPr lang="sk-SK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anafylaxia</a:t>
            </a:r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na iné </a:t>
            </a:r>
            <a:r>
              <a:rPr lang="sk-SK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betalaktámové</a:t>
            </a:r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liečivo (napr. </a:t>
            </a:r>
            <a:r>
              <a:rPr lang="sk-SK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cefalosporín</a:t>
            </a:r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k-SK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karbapenem</a:t>
            </a:r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alebo </a:t>
            </a:r>
            <a:r>
              <a:rPr lang="sk-SK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monobaktám</a:t>
            </a:r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sk-SK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Anamnéza žltačky/poruchy funkcie pečene vyvolanej </a:t>
            </a:r>
            <a:r>
              <a:rPr lang="sk-SK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amoxicilínom</a:t>
            </a:r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/kyselinou </a:t>
            </a:r>
            <a:r>
              <a:rPr lang="sk-SK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klavulanovou</a:t>
            </a:r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4600361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2173" y="598061"/>
            <a:ext cx="7819613" cy="1088823"/>
          </a:xfrm>
        </p:spPr>
        <p:txBody>
          <a:bodyPr>
            <a:noAutofit/>
          </a:bodyPr>
          <a:lstStyle/>
          <a:p>
            <a:pPr algn="ctr"/>
            <a:r>
              <a:rPr lang="sk-SK" sz="3421" b="1" dirty="0">
                <a:solidFill>
                  <a:schemeClr val="tx2"/>
                </a:solidFill>
              </a:rPr>
              <a:t>Gravidita a laktácia u </a:t>
            </a:r>
            <a:r>
              <a:rPr lang="sk-SK" sz="3421" b="1" dirty="0" err="1">
                <a:solidFill>
                  <a:schemeClr val="tx2"/>
                </a:solidFill>
              </a:rPr>
              <a:t>amo</a:t>
            </a:r>
            <a:r>
              <a:rPr lang="sk-SK" sz="3421" b="1" dirty="0">
                <a:solidFill>
                  <a:schemeClr val="tx2"/>
                </a:solidFill>
              </a:rPr>
              <a:t> + </a:t>
            </a:r>
            <a:r>
              <a:rPr lang="sk-SK" sz="3421" b="1" dirty="0" err="1">
                <a:solidFill>
                  <a:schemeClr val="tx2"/>
                </a:solidFill>
              </a:rPr>
              <a:t>klav</a:t>
            </a:r>
            <a:r>
              <a:rPr lang="sk-SK" sz="3421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type="body" idx="1"/>
          </p:nvPr>
        </p:nvSpPr>
        <p:spPr>
          <a:xfrm>
            <a:off x="971600" y="2132856"/>
            <a:ext cx="7344816" cy="4311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180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Gravidita </a:t>
            </a:r>
          </a:p>
          <a:p>
            <a:r>
              <a:rPr lang="sk-SK" sz="18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Štúdie na zvieratách nepreukázali priame alebo nepriame škodlivé účinky na graviditu, embryonálny/</a:t>
            </a:r>
            <a:r>
              <a:rPr lang="sk-SK" sz="1805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fetálny</a:t>
            </a:r>
            <a:r>
              <a:rPr lang="sk-SK" sz="18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vývoj, pôrod alebo </a:t>
            </a:r>
            <a:r>
              <a:rPr lang="sk-SK" sz="1805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postnatálny</a:t>
            </a:r>
            <a:r>
              <a:rPr lang="sk-SK" sz="18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vývoj. Obmedzené údaje o použití </a:t>
            </a:r>
            <a:r>
              <a:rPr lang="sk-SK" sz="1805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amoxicilínu</a:t>
            </a:r>
            <a:r>
              <a:rPr lang="sk-SK" sz="18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/kyseliny </a:t>
            </a:r>
            <a:r>
              <a:rPr lang="sk-SK" sz="1805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klavulanovej</a:t>
            </a:r>
            <a:r>
              <a:rPr lang="sk-SK" sz="18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 gravidných žien nepreukázali zvýšené riziko vrodených </a:t>
            </a:r>
            <a:r>
              <a:rPr lang="sk-SK" sz="1805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malformácií</a:t>
            </a:r>
            <a:r>
              <a:rPr lang="sk-SK" sz="18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V jednej štúdii u žien s predčasnou ruptúrou plodových obalov sa zistilo, že profylaktická liečba </a:t>
            </a:r>
            <a:r>
              <a:rPr lang="sk-SK" sz="1805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amoxicilínom</a:t>
            </a:r>
            <a:r>
              <a:rPr lang="sk-SK" sz="18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/kyselinou </a:t>
            </a:r>
            <a:r>
              <a:rPr lang="sk-SK" sz="1805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klavulanovou</a:t>
            </a:r>
            <a:r>
              <a:rPr lang="sk-SK" sz="18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môže súvisieť so zvýšeným rizikom </a:t>
            </a:r>
            <a:r>
              <a:rPr lang="sk-SK" sz="1805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nekrotizujúcej</a:t>
            </a:r>
            <a:r>
              <a:rPr lang="sk-SK" sz="18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805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enterokolitídy</a:t>
            </a:r>
            <a:r>
              <a:rPr lang="sk-SK" sz="18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 novorodencov. Použitiu počas gravidity sa má vyhnúť, pokiaľ to lekár nepovažuje za nevyhnutné.</a:t>
            </a:r>
          </a:p>
          <a:p>
            <a:pPr marL="0" indent="0">
              <a:buNone/>
            </a:pPr>
            <a:endParaRPr lang="sk-SK" sz="1805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sk-SK" sz="180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Laktácia </a:t>
            </a:r>
          </a:p>
          <a:p>
            <a:r>
              <a:rPr lang="sk-SK" sz="18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Obe látky sa vylučujú do materského mlieka (o účinkoch kyseliny </a:t>
            </a:r>
            <a:r>
              <a:rPr lang="sk-SK" sz="1805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klavulanovej</a:t>
            </a:r>
            <a:r>
              <a:rPr lang="sk-SK" sz="18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dojčené dieťa sa nič nevie). V dôsledku toho sa u dojčeného dieťaťa môže vyskytnúť hnačka a hubová infekcia slizníc, a preto sa dojčenie možno bude musieť prerušiť. </a:t>
            </a:r>
            <a:r>
              <a:rPr lang="sk-SK" sz="1805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Amoxicilín</a:t>
            </a:r>
            <a:r>
              <a:rPr lang="sk-SK" sz="18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/kyselina </a:t>
            </a:r>
            <a:r>
              <a:rPr lang="sk-SK" sz="1805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klavulanová</a:t>
            </a:r>
            <a:r>
              <a:rPr lang="sk-SK" sz="180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 majú používať počas dojčenia až po zhodnotení prínosu/rizika ošetrujúcim lekárom.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0700425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859681"/>
            <a:ext cx="6172200" cy="1088823"/>
          </a:xfrm>
        </p:spPr>
        <p:txBody>
          <a:bodyPr>
            <a:normAutofit/>
          </a:bodyPr>
          <a:lstStyle/>
          <a:p>
            <a:pPr algn="ctr"/>
            <a:r>
              <a:rPr lang="sk-SK" sz="3421" b="1" dirty="0">
                <a:solidFill>
                  <a:schemeClr val="tx2"/>
                </a:solidFill>
              </a:rPr>
              <a:t>Nežiaduce účinky </a:t>
            </a:r>
            <a:r>
              <a:rPr lang="sk-SK" sz="3421" b="1" dirty="0" err="1">
                <a:solidFill>
                  <a:schemeClr val="tx2"/>
                </a:solidFill>
              </a:rPr>
              <a:t>amo</a:t>
            </a:r>
            <a:r>
              <a:rPr lang="sk-SK" sz="3421" b="1" dirty="0">
                <a:solidFill>
                  <a:schemeClr val="tx2"/>
                </a:solidFill>
              </a:rPr>
              <a:t> + </a:t>
            </a:r>
            <a:r>
              <a:rPr lang="sk-SK" sz="3421" b="1" dirty="0" err="1">
                <a:solidFill>
                  <a:schemeClr val="tx2"/>
                </a:solidFill>
              </a:rPr>
              <a:t>klav</a:t>
            </a:r>
            <a:r>
              <a:rPr lang="sk-SK" sz="3421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type="body" idx="1"/>
          </p:nvPr>
        </p:nvSpPr>
        <p:spPr>
          <a:xfrm>
            <a:off x="1259632" y="2852936"/>
            <a:ext cx="7388043" cy="431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Najčastejšie hlásené nežiaduce reakcie na liek sú:</a:t>
            </a:r>
          </a:p>
          <a:p>
            <a:endParaRPr lang="sk-SK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hnačka</a:t>
            </a:r>
          </a:p>
          <a:p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nauzea </a:t>
            </a:r>
          </a:p>
          <a:p>
            <a:r>
              <a:rPr lang="sk-SK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vracanie</a:t>
            </a:r>
          </a:p>
        </p:txBody>
      </p:sp>
    </p:spTree>
    <p:extLst>
      <p:ext uri="{BB962C8B-B14F-4D97-AF65-F5344CB8AC3E}">
        <p14:creationId xmlns:p14="http://schemas.microsoft.com/office/powerpoint/2010/main" val="56465989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1052736"/>
            <a:ext cx="6172200" cy="1088823"/>
          </a:xfrm>
        </p:spPr>
        <p:txBody>
          <a:bodyPr>
            <a:noAutofit/>
          </a:bodyPr>
          <a:lstStyle/>
          <a:p>
            <a:pPr algn="ctr"/>
            <a:r>
              <a:rPr lang="sk-SK" sz="3421" b="1" dirty="0">
                <a:solidFill>
                  <a:schemeClr val="tx2"/>
                </a:solidFill>
              </a:rPr>
              <a:t>Spektrum účinku </a:t>
            </a:r>
            <a:r>
              <a:rPr lang="sk-SK" sz="3421" b="1" dirty="0" err="1">
                <a:solidFill>
                  <a:schemeClr val="tx2"/>
                </a:solidFill>
              </a:rPr>
              <a:t>amoxicilínu</a:t>
            </a:r>
            <a:r>
              <a:rPr lang="sk-SK" sz="3421" b="1" dirty="0">
                <a:solidFill>
                  <a:schemeClr val="tx2"/>
                </a:solidFill>
              </a:rPr>
              <a:t> + </a:t>
            </a:r>
            <a:r>
              <a:rPr lang="sk-SK" sz="3421" b="1" dirty="0" err="1">
                <a:solidFill>
                  <a:schemeClr val="tx2"/>
                </a:solidFill>
              </a:rPr>
              <a:t>klavulanát</a:t>
            </a:r>
            <a:endParaRPr lang="sk-SK" sz="3421" b="1" dirty="0">
              <a:solidFill>
                <a:schemeClr val="tx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type="body" idx="1"/>
          </p:nvPr>
        </p:nvSpPr>
        <p:spPr>
          <a:xfrm>
            <a:off x="1278679" y="3071120"/>
            <a:ext cx="6172200" cy="4311437"/>
          </a:xfrm>
        </p:spPr>
        <p:txBody>
          <a:bodyPr>
            <a:normAutofit/>
          </a:bodyPr>
          <a:lstStyle/>
          <a:p>
            <a:r>
              <a:rPr lang="sk-SK" sz="1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Streptococcus</a:t>
            </a:r>
            <a:r>
              <a:rPr lang="sk-SK" sz="1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pneumoniae</a:t>
            </a:r>
            <a:endParaRPr lang="sk-SK" sz="1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1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Streptococcus</a:t>
            </a:r>
            <a:r>
              <a:rPr lang="sk-SK" sz="1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pyogenes</a:t>
            </a:r>
            <a:endParaRPr lang="sk-SK" sz="1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1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S. </a:t>
            </a:r>
            <a:r>
              <a:rPr lang="sk-SK" sz="1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aureus</a:t>
            </a:r>
            <a:r>
              <a:rPr lang="sk-SK" sz="1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citlivý na </a:t>
            </a:r>
            <a:r>
              <a:rPr lang="sk-SK" sz="1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meticilín</a:t>
            </a:r>
            <a:endParaRPr lang="sk-SK" sz="1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1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H. </a:t>
            </a:r>
            <a:r>
              <a:rPr lang="sk-SK" sz="1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influenzae</a:t>
            </a:r>
            <a:endParaRPr lang="sk-SK" sz="1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1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Moraxella</a:t>
            </a:r>
            <a:r>
              <a:rPr lang="sk-SK" sz="1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catarrhalis</a:t>
            </a:r>
            <a:endParaRPr lang="sk-SK" sz="1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1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Escherichia</a:t>
            </a:r>
            <a:r>
              <a:rPr lang="sk-SK" sz="1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coli</a:t>
            </a:r>
            <a:endParaRPr lang="sk-SK" sz="1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97040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b="1" cap="none" dirty="0" err="1">
                <a:solidFill>
                  <a:schemeClr val="accent3"/>
                </a:solidFill>
              </a:rPr>
              <a:t>Cefuroxím</a:t>
            </a:r>
            <a:endParaRPr lang="sk-SK" b="1" dirty="0">
              <a:solidFill>
                <a:schemeClr val="accent3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170432" y="4149080"/>
            <a:ext cx="6803136" cy="502920"/>
          </a:xfrm>
        </p:spPr>
        <p:txBody>
          <a:bodyPr>
            <a:noAutofit/>
          </a:bodyPr>
          <a:lstStyle/>
          <a:p>
            <a:r>
              <a:rPr lang="sk-SK" sz="2000" b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Mgr. Ivana Janíková</a:t>
            </a:r>
          </a:p>
          <a:p>
            <a:r>
              <a:rPr lang="sk-SK" sz="2000" b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Lekáreň </a:t>
            </a:r>
            <a:r>
              <a:rPr lang="sk-SK" sz="2000" b="1" cap="non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Vesnala</a:t>
            </a:r>
            <a:endParaRPr lang="sk-SK" sz="2000" b="1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2000" b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Martin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403648" y="-243408"/>
            <a:ext cx="6517482" cy="2509213"/>
          </a:xfrm>
        </p:spPr>
        <p:txBody>
          <a:bodyPr/>
          <a:lstStyle/>
          <a:p>
            <a:br>
              <a:rPr lang="sk-SK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sk-SK" sz="3200" b="1" cap="none" dirty="0">
                <a:solidFill>
                  <a:schemeClr val="accent3"/>
                </a:solidFill>
                <a:latin typeface="+mn-lt"/>
              </a:rPr>
              <a:t>Mechanizmus účinku</a:t>
            </a:r>
            <a:endParaRPr lang="sk-SK" sz="32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99A3841F-6552-464B-B5B3-6AA402BA0D1F}"/>
              </a:ext>
            </a:extLst>
          </p:cNvPr>
          <p:cNvSpPr txBox="1"/>
          <p:nvPr/>
        </p:nvSpPr>
        <p:spPr>
          <a:xfrm>
            <a:off x="1880173" y="3645024"/>
            <a:ext cx="53836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Cefuroxím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pôsobí na úrovni bunkovej steny bakteriálnej bunky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1" y="627618"/>
            <a:ext cx="7773338" cy="1596177"/>
          </a:xfrm>
        </p:spPr>
        <p:txBody>
          <a:bodyPr>
            <a:normAutofit/>
          </a:bodyPr>
          <a:lstStyle/>
          <a:p>
            <a:pPr algn="ctr"/>
            <a:r>
              <a:rPr lang="sk-SK" sz="3600" b="1" cap="none" dirty="0">
                <a:solidFill>
                  <a:schemeClr val="accent3"/>
                </a:solidFill>
              </a:rPr>
              <a:t>Indikácie </a:t>
            </a:r>
            <a:r>
              <a:rPr lang="sk-SK" sz="3600" b="1" cap="none" dirty="0" err="1">
                <a:solidFill>
                  <a:schemeClr val="accent3"/>
                </a:solidFill>
              </a:rPr>
              <a:t>cefuroxímu</a:t>
            </a:r>
            <a:endParaRPr lang="sk-SK" sz="3600" b="1" cap="none" dirty="0">
              <a:solidFill>
                <a:schemeClr val="accent3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115616" y="2564904"/>
            <a:ext cx="7680960" cy="3931920"/>
          </a:xfrm>
          <a:ln w="38100">
            <a:noFill/>
          </a:ln>
        </p:spPr>
        <p:txBody>
          <a:bodyPr>
            <a:normAutofit/>
          </a:bodyPr>
          <a:lstStyle/>
          <a:p>
            <a:r>
              <a:rPr lang="sk-SK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Akútna streptokoková </a:t>
            </a:r>
            <a:r>
              <a:rPr lang="sk-SK" sz="2000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tonzilitída</a:t>
            </a:r>
            <a:r>
              <a:rPr lang="sk-SK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 </a:t>
            </a:r>
            <a:r>
              <a:rPr lang="sk-SK" sz="2000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faryngitída</a:t>
            </a:r>
            <a:r>
              <a:rPr lang="sk-SK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/>
            <a:r>
              <a:rPr lang="sk-SK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Akútna bakteriálna </a:t>
            </a:r>
            <a:r>
              <a:rPr lang="sk-SK" sz="2000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sinusitída</a:t>
            </a:r>
            <a:r>
              <a:rPr lang="sk-SK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/>
            <a:r>
              <a:rPr lang="sk-SK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Akútna </a:t>
            </a:r>
            <a:r>
              <a:rPr lang="sk-SK" sz="2000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otitis</a:t>
            </a:r>
            <a:r>
              <a:rPr lang="sk-SK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000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media</a:t>
            </a:r>
            <a:r>
              <a:rPr lang="sk-SK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/>
            <a:r>
              <a:rPr lang="sk-SK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Akútne </a:t>
            </a:r>
            <a:r>
              <a:rPr lang="sk-SK" sz="2000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exacerbácie</a:t>
            </a:r>
            <a:r>
              <a:rPr lang="sk-SK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chronickej bronchitídy.</a:t>
            </a:r>
          </a:p>
          <a:p>
            <a:pPr lvl="0"/>
            <a:r>
              <a:rPr lang="sk-SK" sz="2000" b="1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Cystitída</a:t>
            </a:r>
            <a:r>
              <a:rPr lang="sk-SK" sz="2000" b="1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/>
            <a:r>
              <a:rPr lang="sk-SK" sz="2000" b="1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Pyelonefritída</a:t>
            </a:r>
            <a:r>
              <a:rPr lang="sk-SK" sz="2000" b="1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sk-SK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Nekomplikované infekcie kože a mäkkých tkanív.</a:t>
            </a:r>
          </a:p>
          <a:p>
            <a:r>
              <a:rPr lang="sk-SK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Liečba skorých štádií </a:t>
            </a:r>
            <a:r>
              <a:rPr lang="sk-SK" sz="2000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lymskej</a:t>
            </a:r>
            <a:r>
              <a:rPr lang="sk-SK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000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boreliózy</a:t>
            </a:r>
            <a:r>
              <a:rPr lang="sk-SK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/>
            <a:endParaRPr lang="sk-SK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7778" y="1616591"/>
            <a:ext cx="3169022" cy="47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Elipsa 42"/>
          <p:cNvSpPr/>
          <p:nvPr/>
        </p:nvSpPr>
        <p:spPr>
          <a:xfrm>
            <a:off x="6599161" y="3573016"/>
            <a:ext cx="1633119" cy="1431314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sl-SI" kern="0">
              <a:solidFill>
                <a:srgbClr val="FFFFFF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6587" y="880304"/>
            <a:ext cx="8229600" cy="1143000"/>
          </a:xfrm>
        </p:spPr>
        <p:txBody>
          <a:bodyPr/>
          <a:lstStyle/>
          <a:p>
            <a:pPr algn="ctr"/>
            <a:r>
              <a:rPr lang="sk-SK" altLang="sl-SI" sz="3200" b="1" dirty="0">
                <a:solidFill>
                  <a:schemeClr val="accent4"/>
                </a:solidFill>
              </a:rPr>
              <a:t>Akútna </a:t>
            </a:r>
            <a:r>
              <a:rPr lang="en-GB" altLang="sl-SI" sz="3200" b="1" dirty="0" err="1">
                <a:solidFill>
                  <a:schemeClr val="accent4"/>
                </a:solidFill>
              </a:rPr>
              <a:t>pyelone</a:t>
            </a:r>
            <a:r>
              <a:rPr lang="sk-SK" altLang="sl-SI" sz="3200" b="1" dirty="0" err="1">
                <a:solidFill>
                  <a:schemeClr val="accent4"/>
                </a:solidFill>
              </a:rPr>
              <a:t>fritída</a:t>
            </a:r>
            <a:endParaRPr lang="sl-SI" sz="3200" dirty="0">
              <a:solidFill>
                <a:schemeClr val="accent4"/>
              </a:solidFill>
            </a:endParaRPr>
          </a:p>
        </p:txBody>
      </p:sp>
      <p:sp>
        <p:nvSpPr>
          <p:cNvPr id="41" name="Pravokotnik 40"/>
          <p:cNvSpPr/>
          <p:nvPr/>
        </p:nvSpPr>
        <p:spPr>
          <a:xfrm>
            <a:off x="911720" y="2491562"/>
            <a:ext cx="452437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A28"/>
              </a:buClr>
              <a:buSzPct val="120000"/>
              <a:defRPr/>
            </a:pPr>
            <a:endParaRPr lang="sl-SI" altLang="sl-SI" sz="1400" b="1" kern="0" dirty="0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A2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sl-SI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Akútny zápal obličiek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sl-SI" altLang="sl-SI" sz="20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A2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sl-SI" altLang="sl-SI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Príznaky: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A28"/>
              </a:buClr>
              <a:buSzPct val="120000"/>
              <a:defRPr/>
            </a:pPr>
            <a:r>
              <a:rPr lang="sl-SI" altLang="sl-SI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</a:t>
            </a:r>
            <a:r>
              <a:rPr lang="sk-SK" altLang="sl-SI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bolesť v boku</a:t>
            </a:r>
            <a:r>
              <a:rPr lang="en-GB" altLang="sl-SI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GB" altLang="sl-SI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sl-SI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nau</a:t>
            </a:r>
            <a:r>
              <a:rPr lang="sk-SK" altLang="sl-SI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en-GB" altLang="sl-SI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r>
              <a:rPr lang="en-GB" altLang="sl-SI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</a:t>
            </a:r>
            <a:r>
              <a:rPr lang="sk-SK" altLang="sl-SI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vracanie</a:t>
            </a:r>
            <a:r>
              <a:rPr lang="en-GB" altLang="sl-SI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sl-SI" altLang="sl-SI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horúčka</a:t>
            </a:r>
            <a:r>
              <a:rPr lang="en-GB" altLang="sl-SI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(&gt; 38°C)</a:t>
            </a:r>
            <a:r>
              <a:rPr lang="sl-SI" altLang="sl-SI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altLang="sl-SI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alebo citlivosť v krížovej oblasti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A28"/>
              </a:buClr>
              <a:buSzPct val="120000"/>
              <a:defRPr/>
            </a:pPr>
            <a:r>
              <a:rPr lang="sl-SI" altLang="sl-SI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Môže sa vyskytnúť aj bez príznakov cystitídy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A28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sl-SI" altLang="sl-SI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Etiológia: najčastejšie </a:t>
            </a:r>
            <a:r>
              <a:rPr lang="sl-SI" altLang="sl-SI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Escherichia coli</a:t>
            </a:r>
          </a:p>
        </p:txBody>
      </p:sp>
      <p:sp>
        <p:nvSpPr>
          <p:cNvPr id="7" name="Pravokotnik 6"/>
          <p:cNvSpPr/>
          <p:nvPr/>
        </p:nvSpPr>
        <p:spPr>
          <a:xfrm>
            <a:off x="430943" y="6380218"/>
            <a:ext cx="69847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1. Grabe M,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Guidelines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Urological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Infections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European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Association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Urology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2015; 1-86. 2.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Southwick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F. 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Infectious Diseases A Clinical Short Course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Gainesville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McGraw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-Hill, 2007</a:t>
            </a:r>
          </a:p>
        </p:txBody>
      </p:sp>
    </p:spTree>
    <p:extLst>
      <p:ext uri="{BB962C8B-B14F-4D97-AF65-F5344CB8AC3E}">
        <p14:creationId xmlns:p14="http://schemas.microsoft.com/office/powerpoint/2010/main" val="15015985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1520" y="494892"/>
            <a:ext cx="7680960" cy="1371600"/>
          </a:xfrm>
        </p:spPr>
        <p:txBody>
          <a:bodyPr>
            <a:normAutofit/>
          </a:bodyPr>
          <a:lstStyle/>
          <a:p>
            <a:pPr algn="ctr"/>
            <a:r>
              <a:rPr lang="sk-SK" sz="3600" b="1" cap="none" dirty="0">
                <a:solidFill>
                  <a:schemeClr val="accent3"/>
                </a:solidFill>
              </a:rPr>
              <a:t>Dávkovanie a spôsob podania </a:t>
            </a:r>
            <a:r>
              <a:rPr lang="sk-SK" sz="3600" b="1" cap="none" dirty="0" err="1">
                <a:solidFill>
                  <a:schemeClr val="accent3"/>
                </a:solidFill>
              </a:rPr>
              <a:t>cefuroxímu</a:t>
            </a:r>
            <a:endParaRPr lang="sk-SK" sz="3600" b="1" cap="none" dirty="0">
              <a:solidFill>
                <a:schemeClr val="accent3"/>
              </a:solidFill>
            </a:endParaRPr>
          </a:p>
        </p:txBody>
      </p:sp>
      <p:graphicFrame>
        <p:nvGraphicFramePr>
          <p:cNvPr id="12" name="Zástupný symbol obsahu 11"/>
          <p:cNvGraphicFramePr>
            <a:graphicFrameLocks noGrp="1"/>
          </p:cNvGraphicFramePr>
          <p:nvPr>
            <p:ph idx="1"/>
          </p:nvPr>
        </p:nvGraphicFramePr>
        <p:xfrm>
          <a:off x="650829" y="2492893"/>
          <a:ext cx="7848872" cy="3024338"/>
        </p:xfrm>
        <a:graphic>
          <a:graphicData uri="http://schemas.openxmlformats.org/drawingml/2006/table">
            <a:tbl>
              <a:tblPr firstRow="1" firstCol="1" bandRow="1"/>
              <a:tblGrid>
                <a:gridCol w="392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43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Indikácia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Dávkovanie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Akútna </a:t>
                      </a:r>
                      <a:r>
                        <a:rPr lang="sk-SK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tonzilitída</a:t>
                      </a: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a </a:t>
                      </a:r>
                      <a:r>
                        <a:rPr lang="sk-SK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faryngitída</a:t>
                      </a: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, akútna bakteriálna </a:t>
                      </a:r>
                      <a:r>
                        <a:rPr lang="sk-SK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sinusitída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250 mg dvakrát denne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Akútna otitis media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500 mg dvakrát denne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Akútne exacerbácie chronickej bronchitídy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500 mg dvakrát denne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Cystitída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250 mg dvakrát denne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Pyelonefritída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250 mg dvakrát denne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Nekomplikované infekcie kože a mäkkých tkanív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250 mg dvakrát denne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Lymská</a:t>
                      </a: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borelióza</a:t>
                      </a: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500 mg dvakrát denne počas 14 dní (rozmedzie od 10 do 21 dní)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Rectangle 2"/>
          <p:cNvSpPr/>
          <p:nvPr/>
        </p:nvSpPr>
        <p:spPr bwMode="auto">
          <a:xfrm>
            <a:off x="611560" y="1938081"/>
            <a:ext cx="245291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sk-SK" altLang="sk-SK" sz="1100" b="1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ea typeface="Times New Roman"/>
                <a:cs typeface="Arial" charset="0"/>
              </a:rPr>
              <a:t>Tabuľka 1. Dospelí a deti (</a:t>
            </a:r>
            <a:r>
              <a:rPr kumimoji="0" lang="sk-SK" altLang="sk-SK" sz="1100" b="1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/>
                <a:ea typeface="Times New Roman"/>
                <a:cs typeface="Arial" charset="0"/>
                <a:sym typeface="Symbol" pitchFamily="18" charset="2"/>
              </a:rPr>
              <a:t></a:t>
            </a:r>
            <a:r>
              <a:rPr kumimoji="0" lang="sk-SK" altLang="sk-SK" sz="1100" b="1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ea typeface="Times New Roman"/>
                <a:cs typeface="Arial" charset="0"/>
              </a:rPr>
              <a:t> 40 kg)</a:t>
            </a:r>
            <a:endParaRPr kumimoji="0" lang="sk-SK" altLang="sk-SK" sz="600" b="1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/>
              <a:cs typeface="Arial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sk-SK" altLang="sk-SK" sz="1100" b="0" i="1" u="none" strike="noStrike" cap="none" normalizeH="0" baseline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latin typeface="Times New Roman"/>
              <a:ea typeface="Times New Roman"/>
              <a:cs typeface="Arial" charset="0"/>
              <a:sym typeface="Symbol" pitchFamily="18" charset="2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611560" y="5649249"/>
            <a:ext cx="6951455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Spôsob podávania</a:t>
            </a:r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perorálne použitie</a:t>
            </a:r>
          </a:p>
          <a:p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Tablety </a:t>
            </a:r>
            <a:r>
              <a:rPr lang="sk-SK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cefuroxímu</a:t>
            </a:r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 majú užívať po jedle, aby sa zaistila optimálna absorpcia.</a:t>
            </a:r>
          </a:p>
          <a:p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Tablety </a:t>
            </a:r>
            <a:r>
              <a:rPr lang="sk-SK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cefuroxímu</a:t>
            </a:r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 nemajú drviť, a preto nie sú vhodné na liečbu pacientov, ktorí tablety nedokážu prehltnúť. </a:t>
            </a:r>
          </a:p>
          <a:p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 detí sa môže použiť perorálna suspenzia.</a:t>
            </a:r>
          </a:p>
          <a:p>
            <a:endParaRPr lang="sk-SK" sz="1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1520" y="492378"/>
            <a:ext cx="7680960" cy="1371600"/>
          </a:xfrm>
        </p:spPr>
        <p:txBody>
          <a:bodyPr>
            <a:normAutofit/>
          </a:bodyPr>
          <a:lstStyle/>
          <a:p>
            <a:pPr algn="ctr"/>
            <a:r>
              <a:rPr lang="sk-SK" sz="3600" b="1" cap="none" dirty="0">
                <a:solidFill>
                  <a:schemeClr val="accent3"/>
                </a:solidFill>
              </a:rPr>
              <a:t>Dávkovanie a spôsob podania </a:t>
            </a:r>
            <a:r>
              <a:rPr lang="sk-SK" sz="3600" b="1" cap="none" dirty="0" err="1">
                <a:solidFill>
                  <a:schemeClr val="accent3"/>
                </a:solidFill>
              </a:rPr>
              <a:t>cefuroxímu</a:t>
            </a:r>
            <a:endParaRPr lang="sk-SK" sz="36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611560" y="2492895"/>
          <a:ext cx="7776864" cy="3384376"/>
        </p:xfrm>
        <a:graphic>
          <a:graphicData uri="http://schemas.openxmlformats.org/drawingml/2006/table">
            <a:tbl>
              <a:tblPr firstRow="1" firstCol="1" bandRow="1"/>
              <a:tblGrid>
                <a:gridCol w="3891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742">
                <a:tc>
                  <a:txBody>
                    <a:bodyPr/>
                    <a:lstStyle/>
                    <a:p>
                      <a:pPr algn="ctr" defTabSz="-635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sk-SK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 pitchFamily="34" charset="0"/>
                        </a:rPr>
                        <a:t>Indikácia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Arial Narrow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 pitchFamily="34" charset="0"/>
                        </a:rPr>
                        <a:t>Dávkovanie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Arial Narrow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 pitchFamily="34" charset="0"/>
                        </a:rPr>
                        <a:t>Akútna </a:t>
                      </a:r>
                      <a:r>
                        <a:rPr lang="sk-SK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 pitchFamily="34" charset="0"/>
                        </a:rPr>
                        <a:t>tonzilitída</a:t>
                      </a: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 pitchFamily="34" charset="0"/>
                        </a:rPr>
                        <a:t> a </a:t>
                      </a:r>
                      <a:r>
                        <a:rPr lang="sk-SK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 pitchFamily="34" charset="0"/>
                        </a:rPr>
                        <a:t>faryngitída</a:t>
                      </a: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 pitchFamily="34" charset="0"/>
                        </a:rPr>
                        <a:t>, akútna bakteriálna </a:t>
                      </a:r>
                      <a:r>
                        <a:rPr lang="sk-SK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 pitchFamily="34" charset="0"/>
                        </a:rPr>
                        <a:t>sinusitída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Arial Narrow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 pitchFamily="34" charset="0"/>
                        </a:rPr>
                        <a:t>10 mg/kg dvakrát denne, maximálne 125 mg dvakrát denne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Arial Narrow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 pitchFamily="34" charset="0"/>
                        </a:rPr>
                        <a:t>Deti vo veku dva roky alebo staršie s otitis media, alebo, keď je to vhodné, so závažnejšími infekciami</a:t>
                      </a:r>
                      <a:endParaRPr lang="sk-SK" sz="160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Arial Narrow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 pitchFamily="34" charset="0"/>
                        </a:rPr>
                        <a:t>15 mg/kg dvakrát denne, maximálne 250 mg dvakrát denne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Arial Narrow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 pitchFamily="34" charset="0"/>
                        </a:rPr>
                        <a:t>Cystitída</a:t>
                      </a:r>
                      <a:endParaRPr lang="sk-SK" sz="160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Arial Narrow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 pitchFamily="34" charset="0"/>
                        </a:rPr>
                        <a:t>15 mg/kg dvakrát denne, maximálne 250 mg dvakrát denne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Arial Narrow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 pitchFamily="34" charset="0"/>
                        </a:rPr>
                        <a:t>Pyelonefritída</a:t>
                      </a:r>
                      <a:endParaRPr lang="sk-SK" sz="160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Arial Narrow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 pitchFamily="34" charset="0"/>
                        </a:rPr>
                        <a:t>15 mg/kg dvakrát denne, maximálne 250 mg dvakrát denne počas 10 až 14 dní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Arial Narrow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 pitchFamily="34" charset="0"/>
                        </a:rPr>
                        <a:t>Nekomplikované infekcie kože a mäkkých tkanív</a:t>
                      </a:r>
                      <a:endParaRPr lang="sk-SK" sz="160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Arial Narrow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 pitchFamily="34" charset="0"/>
                        </a:rPr>
                        <a:t>15 mg/kg dvakrát denne, maximálne 250 mg dvakrát denne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Arial Narrow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 pitchFamily="34" charset="0"/>
                        </a:rPr>
                        <a:t>Lymská borelióza</a:t>
                      </a:r>
                      <a:endParaRPr lang="sk-SK" sz="160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Arial Narrow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 pitchFamily="34" charset="0"/>
                        </a:rPr>
                        <a:t>15 mg/kg dvakrát denne, maximálne 250 mg dvakrát denne počas 14 dní (10 až 21 dní)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Arial Narrow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tangle 2"/>
          <p:cNvSpPr/>
          <p:nvPr/>
        </p:nvSpPr>
        <p:spPr bwMode="auto">
          <a:xfrm>
            <a:off x="628375" y="1863978"/>
            <a:ext cx="181004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sk-SK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Tabuľka 2. Deti (&lt; 40 kg</a:t>
            </a:r>
            <a:r>
              <a:rPr lang="sk-SK" sz="1100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sk-SK" altLang="sk-SK" sz="1100" b="0" i="1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/>
              <a:ea typeface="Times New Roman"/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1520" y="407849"/>
            <a:ext cx="7680960" cy="1371600"/>
          </a:xfrm>
        </p:spPr>
        <p:txBody>
          <a:bodyPr>
            <a:normAutofit/>
          </a:bodyPr>
          <a:lstStyle/>
          <a:p>
            <a:pPr algn="ctr"/>
            <a:r>
              <a:rPr lang="sk-SK" sz="3600" b="1" cap="none" dirty="0">
                <a:solidFill>
                  <a:schemeClr val="accent3"/>
                </a:solidFill>
              </a:rPr>
              <a:t>Dávkovanie a spôsob podania </a:t>
            </a:r>
            <a:r>
              <a:rPr lang="sk-SK" sz="3600" b="1" cap="none" dirty="0" err="1">
                <a:solidFill>
                  <a:schemeClr val="accent3"/>
                </a:solidFill>
              </a:rPr>
              <a:t>cefuroxímu</a:t>
            </a:r>
            <a:endParaRPr lang="sk-SK" sz="36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539552" y="2360876"/>
          <a:ext cx="8064896" cy="3588403"/>
        </p:xfrm>
        <a:graphic>
          <a:graphicData uri="http://schemas.openxmlformats.org/drawingml/2006/table">
            <a:tbl>
              <a:tblPr firstRow="1" firstCol="1" bandRow="1"/>
              <a:tblGrid>
                <a:gridCol w="2837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5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062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b="1" u="sng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Klírens</a:t>
                      </a:r>
                      <a:r>
                        <a:rPr lang="sk-SK" sz="14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b="1" u="sng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kreatinínu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lang="sk-SK" sz="1400" b="1" u="sng" baseline="-25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1/2</a:t>
                      </a:r>
                      <a:r>
                        <a:rPr lang="sk-SK" sz="14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(h)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b="1" u="sng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Odporúčané dávkovanie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9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≥ 30 ml/min/1,73 m</a:t>
                      </a:r>
                      <a:r>
                        <a:rPr lang="sk-SK" sz="1400" baseline="30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1,4 ‑ 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nie je potrebná žiadna úprava dávky (podáva sa štandardná dávka 125 mg až 500 mg dvakrát denne)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2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 ‑ 29 ml/min/1,73 m</a:t>
                      </a:r>
                      <a:r>
                        <a:rPr lang="sk-SK" sz="1400" baseline="30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podáva sa štandardná individuálna dávka každých 24 hodín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09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&lt; 10 ml/min/1,73 m</a:t>
                      </a:r>
                      <a:r>
                        <a:rPr lang="sk-SK" sz="1400" baseline="30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sk-SK" sz="14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podáva sa štandardná individuálna dávka každých 48 hodín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09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Pacienti podstupujúci hemodialýzu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 ‑ 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na konci každej dialýzy sa má podať ďalšia štandardná individuálna dávka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2"/>
          <p:cNvSpPr/>
          <p:nvPr/>
        </p:nvSpPr>
        <p:spPr bwMode="auto">
          <a:xfrm>
            <a:off x="539552" y="1779449"/>
            <a:ext cx="518552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sk-SK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Tabuľka 3. Odporúčané dávky </a:t>
            </a:r>
            <a:r>
              <a:rPr lang="sk-SK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Zinnatu</a:t>
            </a:r>
            <a:r>
              <a:rPr lang="sk-SK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pri poruche funkcie obličiek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sk-SK" altLang="sk-SK" sz="1100" b="0" i="1" u="none" strike="noStrike" cap="none" normalizeH="0" baseline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latin typeface="Times New Roman"/>
              <a:ea typeface="Times New Roman"/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b="1" cap="none" dirty="0">
                <a:solidFill>
                  <a:schemeClr val="accent3"/>
                </a:solidFill>
              </a:rPr>
              <a:t>Spektrum účinku </a:t>
            </a:r>
            <a:r>
              <a:rPr lang="sk-SK" sz="3600" b="1" cap="none" dirty="0" err="1">
                <a:solidFill>
                  <a:schemeClr val="accent3"/>
                </a:solidFill>
              </a:rPr>
              <a:t>cefuroxímu</a:t>
            </a:r>
            <a:endParaRPr lang="sk-SK" sz="3600" b="1" cap="none" dirty="0">
              <a:solidFill>
                <a:schemeClr val="accent3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2677346"/>
            <a:ext cx="7680960" cy="3931920"/>
          </a:xfrm>
        </p:spPr>
        <p:txBody>
          <a:bodyPr>
            <a:normAutofit/>
          </a:bodyPr>
          <a:lstStyle/>
          <a:p>
            <a:r>
              <a:rPr lang="sk-SK" i="1" cap="non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Streptococcus</a:t>
            </a:r>
            <a:r>
              <a:rPr lang="sk-SK" i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i="1" cap="non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pneumoniae</a:t>
            </a:r>
            <a:endParaRPr lang="sk-SK" i="1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i="1" cap="non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Streptococcus</a:t>
            </a:r>
            <a:r>
              <a:rPr lang="sk-SK" i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i="1" cap="non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pyogenes</a:t>
            </a:r>
            <a:endParaRPr lang="sk-SK" i="1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cap="non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Meticilín</a:t>
            </a:r>
            <a:r>
              <a:rPr lang="sk-SK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citlivé </a:t>
            </a:r>
            <a:r>
              <a:rPr lang="sk-SK" i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S. </a:t>
            </a:r>
            <a:r>
              <a:rPr lang="sk-SK" i="1" cap="non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Aureus</a:t>
            </a:r>
            <a:endParaRPr lang="sk-SK" i="1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i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H. </a:t>
            </a:r>
            <a:r>
              <a:rPr lang="sk-SK" i="1" cap="non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Influenzae</a:t>
            </a:r>
            <a:endParaRPr lang="sk-SK" i="1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i="1" cap="non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Moraxella</a:t>
            </a:r>
            <a:r>
              <a:rPr lang="sk-SK" i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i="1" cap="non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catarrhalis</a:t>
            </a:r>
            <a:endParaRPr lang="sk-SK" i="1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i="1" cap="non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Escherichia</a:t>
            </a:r>
            <a:r>
              <a:rPr lang="sk-SK" i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i="1" cap="non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coli</a:t>
            </a:r>
            <a:endParaRPr lang="sk-SK" i="1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i="1" cap="non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Klebsiella</a:t>
            </a:r>
            <a:r>
              <a:rPr lang="sk-SK" i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i="1" cap="non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pneumoniae</a:t>
            </a:r>
            <a:endParaRPr lang="sk-SK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k-SK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k-SK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313259" y="979149"/>
            <a:ext cx="6517483" cy="2414075"/>
          </a:xfrm>
        </p:spPr>
        <p:txBody>
          <a:bodyPr>
            <a:normAutofit/>
          </a:bodyPr>
          <a:lstStyle/>
          <a:p>
            <a:pPr algn="ctr"/>
            <a:r>
              <a:rPr lang="sk-SK" sz="4618" b="1" dirty="0" err="1">
                <a:solidFill>
                  <a:schemeClr val="accent3"/>
                </a:solidFill>
              </a:rPr>
              <a:t>Azitromycín</a:t>
            </a:r>
            <a:endParaRPr lang="sk-SK" sz="4618" b="1" dirty="0">
              <a:solidFill>
                <a:schemeClr val="accent3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13259" y="4221088"/>
            <a:ext cx="6517483" cy="1319594"/>
          </a:xfrm>
        </p:spPr>
        <p:txBody>
          <a:bodyPr>
            <a:normAutofit/>
          </a:bodyPr>
          <a:lstStyle/>
          <a:p>
            <a:pPr>
              <a:spcBef>
                <a:spcPts val="617"/>
              </a:spcBef>
            </a:pPr>
            <a:r>
              <a:rPr lang="sk-SK" sz="1924" b="1" spc="-1" dirty="0">
                <a:solidFill>
                  <a:srgbClr val="8B8B8B"/>
                </a:solidFill>
              </a:rPr>
              <a:t>PharmDr. Miroslava </a:t>
            </a:r>
            <a:r>
              <a:rPr lang="sk-SK" sz="1924" b="1" spc="-1" dirty="0" err="1">
                <a:solidFill>
                  <a:srgbClr val="8B8B8B"/>
                </a:solidFill>
              </a:rPr>
              <a:t>Ondrejcová</a:t>
            </a:r>
            <a:endParaRPr lang="sk-SK" sz="1924" b="1" spc="-1" dirty="0">
              <a:solidFill>
                <a:srgbClr val="8B8B8B"/>
              </a:solidFill>
            </a:endParaRPr>
          </a:p>
          <a:p>
            <a:pPr>
              <a:spcBef>
                <a:spcPts val="617"/>
              </a:spcBef>
            </a:pPr>
            <a:r>
              <a:rPr lang="sk-SK" sz="1924" b="1" spc="-1" dirty="0">
                <a:solidFill>
                  <a:srgbClr val="8B8B8B"/>
                </a:solidFill>
              </a:rPr>
              <a:t>Lekáreň BENU </a:t>
            </a:r>
          </a:p>
          <a:p>
            <a:pPr>
              <a:spcBef>
                <a:spcPts val="617"/>
              </a:spcBef>
            </a:pPr>
            <a:r>
              <a:rPr lang="sk-SK" sz="1924" b="1" spc="-1" dirty="0">
                <a:solidFill>
                  <a:srgbClr val="8B8B8B"/>
                </a:solidFill>
              </a:rPr>
              <a:t>Trenčín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340768"/>
            <a:ext cx="6946202" cy="901112"/>
          </a:xfrm>
        </p:spPr>
        <p:txBody>
          <a:bodyPr/>
          <a:lstStyle/>
          <a:p>
            <a:pPr eaLnBrk="1" hangingPunct="1"/>
            <a:r>
              <a:rPr lang="sk-SK" sz="3079" b="1" dirty="0">
                <a:solidFill>
                  <a:schemeClr val="accent3"/>
                </a:solidFill>
              </a:rPr>
              <a:t>Mechanizmus účinku</a:t>
            </a:r>
            <a:br>
              <a:rPr lang="sk-SK" sz="3079" b="1" dirty="0"/>
            </a:br>
            <a:endParaRPr lang="sk-SK" sz="1924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54190" y="2132856"/>
            <a:ext cx="6946202" cy="484920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sk-SK" sz="1539" b="1" i="1" dirty="0"/>
          </a:p>
          <a:p>
            <a:pPr eaLnBrk="1" hangingPunct="1">
              <a:lnSpc>
                <a:spcPct val="80000"/>
              </a:lnSpc>
            </a:pPr>
            <a:endParaRPr lang="en-GB" dirty="0">
              <a:solidFill>
                <a:schemeClr val="bg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bunkové proteíny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proteosyntézu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): </a:t>
            </a:r>
          </a:p>
          <a:p>
            <a:pPr eaLnBrk="1" hangingPunct="1">
              <a:lnSpc>
                <a:spcPct val="80000"/>
              </a:lnSpc>
            </a:pP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aminoglykozidy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tetracyklíny,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chloramfenikol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klindamycín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makrolidy</a:t>
            </a:r>
            <a:endParaRPr lang="sk-SK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Mechanizmus účinku: inhibícia tvorby proteínov. Účinok ATB je </a:t>
            </a:r>
            <a:r>
              <a:rPr lang="sk-SK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bakteriostatický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539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63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8817" y="260648"/>
            <a:ext cx="7899243" cy="1108826"/>
          </a:xfrm>
        </p:spPr>
        <p:txBody>
          <a:bodyPr>
            <a:normAutofit/>
          </a:bodyPr>
          <a:lstStyle/>
          <a:p>
            <a:pPr eaLnBrk="1" hangingPunct="1"/>
            <a:r>
              <a:rPr lang="sl-SI" sz="2309" b="1" dirty="0">
                <a:solidFill>
                  <a:schemeClr val="accent3"/>
                </a:solidFill>
              </a:rPr>
              <a:t>Makrolidy sú účinné na typické i atypické patogény</a:t>
            </a:r>
            <a:endParaRPr lang="en-US" sz="2309" b="1" dirty="0">
              <a:solidFill>
                <a:schemeClr val="accent3"/>
              </a:solidFill>
            </a:endParaRPr>
          </a:p>
        </p:txBody>
      </p:sp>
      <p:graphicFrame>
        <p:nvGraphicFramePr>
          <p:cNvPr id="113668" name="Group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2329102"/>
              </p:ext>
            </p:extLst>
          </p:nvPr>
        </p:nvGraphicFramePr>
        <p:xfrm>
          <a:off x="622377" y="1112760"/>
          <a:ext cx="7899245" cy="5613824"/>
        </p:xfrm>
        <a:graphic>
          <a:graphicData uri="http://schemas.openxmlformats.org/drawingml/2006/table">
            <a:tbl>
              <a:tblPr/>
              <a:tblGrid>
                <a:gridCol w="1757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83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52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Antibiotic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Streptococcus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Haemophilus 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Moraxella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Mycoplasma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Clamydia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Legionella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8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pneumoniae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influenzae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catarrhalis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 pneumoniae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pneumoniae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pneumophila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9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CE" charset="-18"/>
                        </a:rPr>
                        <a:t>β</a:t>
                      </a:r>
                      <a:r>
                        <a:rPr kumimoji="0" lang="sl-SI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CE" charset="-18"/>
                        </a:rPr>
                        <a:t>-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CE" charset="-18"/>
                        </a:rPr>
                        <a:t>lactams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Amoxicilin- clavunate and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-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-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-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  amplicillin- sulbactam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Cefotaxime and ceftrixone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-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-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-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9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CE" charset="-18"/>
                        </a:rPr>
                        <a:t>Macrolides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9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Erythromycin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±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9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Clarithromycin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9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CE" charset="-18"/>
                        </a:rPr>
                        <a:t>Azitromycin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CE" charset="-18"/>
                        </a:rPr>
                        <a:t>Respiratory quinolones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9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Levofloxacin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9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Moxifloxacin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9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CE" charset="-18"/>
                        </a:rPr>
                        <a:t>Other agents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 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9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Doxyciline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-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±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-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9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TMP-SMX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±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+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-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-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82F"/>
                          </a:solidFill>
                          <a:effectLst/>
                          <a:latin typeface="Arial CE" charset="-18"/>
                        </a:rPr>
                        <a:t>-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882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973" marR="87973" marT="43987" marB="4398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8256" name="Text Box 128"/>
          <p:cNvSpPr txBox="1">
            <a:spLocks noChangeArrowheads="1"/>
          </p:cNvSpPr>
          <p:nvPr/>
        </p:nvSpPr>
        <p:spPr bwMode="auto">
          <a:xfrm>
            <a:off x="553650" y="6338526"/>
            <a:ext cx="6927874" cy="56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3079" b="1">
              <a:latin typeface="SSHelvetica-Black" pitchFamily="34" charset="0"/>
            </a:endParaRPr>
          </a:p>
        </p:txBody>
      </p:sp>
      <p:sp>
        <p:nvSpPr>
          <p:cNvPr id="48257" name="Text Box 129"/>
          <p:cNvSpPr txBox="1">
            <a:spLocks noChangeArrowheads="1"/>
          </p:cNvSpPr>
          <p:nvPr/>
        </p:nvSpPr>
        <p:spPr bwMode="auto">
          <a:xfrm>
            <a:off x="414664" y="6404198"/>
            <a:ext cx="4661348" cy="32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539" b="1">
              <a:latin typeface="SSHelvetica-Black" pitchFamily="34" charset="0"/>
            </a:endParaRPr>
          </a:p>
        </p:txBody>
      </p:sp>
      <p:sp>
        <p:nvSpPr>
          <p:cNvPr id="48258" name="Text Box 130"/>
          <p:cNvSpPr txBox="1">
            <a:spLocks noChangeArrowheads="1"/>
          </p:cNvSpPr>
          <p:nvPr/>
        </p:nvSpPr>
        <p:spPr bwMode="auto">
          <a:xfrm>
            <a:off x="277206" y="6404198"/>
            <a:ext cx="6324588" cy="32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539" b="1">
              <a:latin typeface="SSHelvetica-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514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8014"/>
            <a:ext cx="8229600" cy="1143000"/>
          </a:xfrm>
        </p:spPr>
        <p:txBody>
          <a:bodyPr>
            <a:normAutofit/>
          </a:bodyPr>
          <a:lstStyle/>
          <a:p>
            <a:r>
              <a:rPr lang="sl-SI" sz="3079" b="1" dirty="0">
                <a:solidFill>
                  <a:schemeClr val="accent3"/>
                </a:solidFill>
              </a:rPr>
              <a:t>Nekomplikované IMC</a:t>
            </a:r>
          </a:p>
        </p:txBody>
      </p:sp>
      <p:sp>
        <p:nvSpPr>
          <p:cNvPr id="3" name="Pravokotnik 2"/>
          <p:cNvSpPr/>
          <p:nvPr/>
        </p:nvSpPr>
        <p:spPr>
          <a:xfrm>
            <a:off x="969555" y="2118308"/>
            <a:ext cx="5544616" cy="2254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A28"/>
              </a:buClr>
              <a:buSzPct val="120000"/>
              <a:defRPr/>
            </a:pPr>
            <a:endParaRPr lang="sl-SI" sz="1924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A28"/>
              </a:buClr>
              <a:buSzPct val="120000"/>
              <a:defRPr/>
            </a:pPr>
            <a:r>
              <a:rPr lang="sk-SK" sz="1732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Akútne nekomplikované IMC u dospelých zahŕňajú</a:t>
            </a:r>
            <a:r>
              <a:rPr lang="sl-SI" sz="1732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A28"/>
              </a:buClr>
              <a:buSzPct val="120000"/>
              <a:defRPr/>
            </a:pPr>
            <a:endParaRPr lang="sl-SI" sz="1732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2" indent="-3429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A28"/>
              </a:buClr>
              <a:buSzPct val="120000"/>
              <a:buFontTx/>
              <a:buChar char="•"/>
              <a:defRPr/>
            </a:pPr>
            <a:r>
              <a:rPr lang="sk-SK" sz="1732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sporadické, </a:t>
            </a:r>
            <a:r>
              <a:rPr lang="sk-SK" sz="1732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komunitne</a:t>
            </a:r>
            <a:r>
              <a:rPr lang="sk-SK" sz="1732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získané epizódy </a:t>
            </a:r>
            <a:r>
              <a:rPr lang="sk-SK" sz="1732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akútnej</a:t>
            </a:r>
            <a:r>
              <a:rPr lang="en-GB" sz="1732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732" b="1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cystitídy</a:t>
            </a:r>
            <a:r>
              <a:rPr lang="sl-SI" sz="1732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732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(infekcia močového mechúra),</a:t>
            </a:r>
          </a:p>
          <a:p>
            <a:pPr marL="342902" indent="-34290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A28"/>
              </a:buClr>
              <a:buSzPct val="120000"/>
              <a:buFontTx/>
              <a:buChar char="•"/>
              <a:defRPr/>
            </a:pPr>
            <a:r>
              <a:rPr lang="sk-SK" sz="1732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akútna</a:t>
            </a:r>
            <a:r>
              <a:rPr lang="en-GB" sz="1732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732" b="1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pyelone</a:t>
            </a:r>
            <a:r>
              <a:rPr lang="sk-SK" sz="1732" b="1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fritída</a:t>
            </a:r>
            <a:r>
              <a:rPr lang="sl-SI" sz="1732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732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(infekcia obličiek)</a:t>
            </a:r>
            <a:r>
              <a:rPr lang="en-GB" sz="1732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1732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A28"/>
              </a:buClr>
              <a:buSzPct val="120000"/>
              <a:defRPr/>
            </a:pPr>
            <a:r>
              <a:rPr lang="sk-SK" sz="1732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inak zdravých jedincov</a:t>
            </a:r>
            <a:r>
              <a:rPr lang="en-GB" sz="1732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sl-SI" sz="1732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570583" y="6331588"/>
            <a:ext cx="5694188" cy="247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1. </a:t>
            </a:r>
            <a:r>
              <a:rPr lang="sl-SI" sz="101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Southwick</a:t>
            </a:r>
            <a:r>
              <a:rPr lang="sl-SI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F. </a:t>
            </a:r>
            <a:r>
              <a:rPr lang="en-US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Infectious Diseases A Clinical Short Course</a:t>
            </a:r>
            <a:r>
              <a:rPr lang="sl-SI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sl-SI" sz="101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Gainesville</a:t>
            </a:r>
            <a:r>
              <a:rPr lang="sl-SI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sl-SI" sz="101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McGraw</a:t>
            </a:r>
            <a:r>
              <a:rPr lang="sl-SI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-Hill, 2007.</a:t>
            </a:r>
            <a:endParaRPr lang="sl-SI" sz="101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1250778" y="5090040"/>
            <a:ext cx="4572000" cy="707886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cs typeface="Arial" charset="0"/>
              </a:rPr>
              <a:t>T</a:t>
            </a:r>
            <a:r>
              <a:rPr lang="sk-SK" sz="2000" dirty="0" err="1">
                <a:solidFill>
                  <a:srgbClr val="000000"/>
                </a:solidFill>
                <a:cs typeface="Arial" charset="0"/>
              </a:rPr>
              <a:t>ieto</a:t>
            </a:r>
            <a:r>
              <a:rPr lang="sk-SK" sz="2000" dirty="0">
                <a:solidFill>
                  <a:srgbClr val="000000"/>
                </a:solidFill>
                <a:cs typeface="Arial" charset="0"/>
              </a:rPr>
              <a:t> IMC sú najčastejšie u 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sk-SK" sz="1924" dirty="0">
                <a:solidFill>
                  <a:srgbClr val="C00000"/>
                </a:solidFill>
                <a:cs typeface="Arial" charset="0"/>
              </a:rPr>
              <a:t>žien</a:t>
            </a:r>
            <a:r>
              <a:rPr lang="sl-SI" sz="4000" dirty="0">
                <a:solidFill>
                  <a:srgbClr val="C00000"/>
                </a:solidFill>
                <a:cs typeface="Arial" charset="0"/>
              </a:rPr>
              <a:t>.</a:t>
            </a:r>
            <a:endParaRPr lang="en-US" sz="2000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63817" y="4312961"/>
            <a:ext cx="2625095" cy="1750063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3098" y="1105724"/>
            <a:ext cx="8229600" cy="1143000"/>
          </a:xfrm>
        </p:spPr>
        <p:txBody>
          <a:bodyPr/>
          <a:lstStyle/>
          <a:p>
            <a:r>
              <a:rPr lang="sl-SI" sz="3200" b="1" dirty="0">
                <a:solidFill>
                  <a:schemeClr val="accent3"/>
                </a:solidFill>
              </a:rPr>
              <a:t>Komplikované IMC </a:t>
            </a:r>
          </a:p>
        </p:txBody>
      </p:sp>
      <p:sp>
        <p:nvSpPr>
          <p:cNvPr id="3" name="Pravokotnik 2"/>
          <p:cNvSpPr/>
          <p:nvPr/>
        </p:nvSpPr>
        <p:spPr>
          <a:xfrm>
            <a:off x="923395" y="2554862"/>
            <a:ext cx="7249006" cy="3197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endParaRPr lang="sl-SI" altLang="sl-SI" sz="1400" b="1" dirty="0">
              <a:solidFill>
                <a:srgbClr val="00AB4E"/>
              </a:solidFill>
            </a:endParaRPr>
          </a:p>
          <a:p>
            <a:pPr marL="285752" indent="-285752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Infekcie </a:t>
            </a:r>
            <a:r>
              <a:rPr lang="sl-SI" altLang="sl-SI" sz="1539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 pacientov so </a:t>
            </a:r>
            <a:r>
              <a:rPr lang="sk-SK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štrukturálnymi alebo funkčnými</a:t>
            </a:r>
            <a:r>
              <a:rPr lang="sl-SI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/obštrukčnými abnormalitami močových ciest  </a:t>
            </a:r>
            <a:r>
              <a:rPr lang="sl-SI" altLang="sl-SI" sz="1539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(napr. kamene, cysty, katétre, diabetes mellitus, imunodeficiencia…).</a:t>
            </a:r>
          </a:p>
          <a:p>
            <a:pPr marL="285752" indent="-285752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altLang="sl-SI" sz="1539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Môžu postihovať </a:t>
            </a:r>
            <a:r>
              <a:rPr lang="sk-SK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oboje, dolné</a:t>
            </a:r>
            <a:r>
              <a:rPr lang="en-US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en-US" altLang="sl-SI" sz="1539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 </a:t>
            </a:r>
            <a:r>
              <a:rPr lang="sk-SK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horné močové cesty</a:t>
            </a:r>
            <a:r>
              <a:rPr lang="sl-SI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.</a:t>
            </a:r>
          </a:p>
          <a:p>
            <a:pPr marL="285752" indent="-285752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Najčastejšia komplikovaná IMC je závažná obštrukčná </a:t>
            </a:r>
            <a:r>
              <a:rPr lang="en-US" altLang="sl-SI" sz="1539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pyelone</a:t>
            </a:r>
            <a:r>
              <a:rPr lang="sk-SK" altLang="sl-SI" sz="1539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fritída</a:t>
            </a:r>
            <a:r>
              <a:rPr lang="sl-SI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sk-SK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</a:t>
            </a:r>
            <a:r>
              <a:rPr lang="sl-SI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sk-SK" altLang="sl-SI" sz="1539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urosepsou</a:t>
            </a:r>
            <a:r>
              <a:rPr lang="sl-SI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sl-SI" altLang="sl-SI" sz="1539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(baktérie v krvi pochádzajúce z močových ciest)</a:t>
            </a:r>
            <a:r>
              <a:rPr lang="sl-SI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.</a:t>
            </a:r>
          </a:p>
          <a:p>
            <a:pPr marL="285752" indent="-285752" fontAlgn="base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</a:t>
            </a:r>
            <a:r>
              <a:rPr lang="en-GB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sk-SK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kritériá </a:t>
            </a:r>
            <a:r>
              <a:rPr lang="sk-SK" altLang="sl-SI" sz="1539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na definovanie, či ide o IMC</a:t>
            </a:r>
            <a:r>
              <a:rPr lang="en-GB" altLang="sl-SI" sz="1539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:</a:t>
            </a:r>
            <a:endParaRPr lang="sl-SI" altLang="sl-SI" sz="1539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sl-SI" altLang="sl-SI" sz="1539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		- </a:t>
            </a:r>
            <a:r>
              <a:rPr lang="sl-SI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POZITÍVNA močová kultúra</a:t>
            </a:r>
            <a:r>
              <a:rPr lang="en-GB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endParaRPr lang="sl-SI" altLang="sl-SI" sz="1539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sl-SI" altLang="sl-SI" sz="1539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		- </a:t>
            </a:r>
            <a:r>
              <a:rPr lang="sk-SK" altLang="sl-SI" sz="1539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jeden alebo viac</a:t>
            </a:r>
            <a:r>
              <a:rPr lang="sl-SI" altLang="sl-SI" sz="1539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sl-SI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RIZIKOVÝCH FAKTOROV </a:t>
            </a:r>
            <a:r>
              <a:rPr lang="sl-SI" altLang="sl-SI" sz="1539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(spomenuté vyššie)</a:t>
            </a:r>
            <a:endParaRPr lang="sl-SI" altLang="sl-SI" sz="1539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marL="342902" indent="-342902" fontAlgn="base">
              <a:spcBef>
                <a:spcPct val="3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altLang="sl-SI" sz="1539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Najčastejšie baktérie sú zároveň často</a:t>
            </a:r>
            <a:r>
              <a:rPr lang="en-GB" altLang="sl-SI" sz="1539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sk-SK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rezistentné voči </a:t>
            </a:r>
            <a:r>
              <a:rPr lang="sk-SK" altLang="sl-SI" sz="1539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antimikrobiálnym</a:t>
            </a:r>
            <a:r>
              <a:rPr lang="sk-SK" altLang="sl-SI" sz="1539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látkam</a:t>
            </a:r>
            <a:r>
              <a:rPr lang="sl-SI" altLang="sl-SI" sz="1539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: </a:t>
            </a:r>
            <a:r>
              <a:rPr lang="sl-SI" altLang="sl-SI" sz="1539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Escherichia coli, </a:t>
            </a:r>
            <a:r>
              <a:rPr lang="en-GB" altLang="sl-SI" sz="1539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Pseudomonas aeruginosa</a:t>
            </a:r>
            <a:r>
              <a:rPr lang="sl-SI" altLang="sl-SI" sz="1539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, </a:t>
            </a:r>
            <a:r>
              <a:rPr lang="sl-SI" altLang="sl-SI" sz="1539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  <a:sym typeface="Wingdings" charset="2"/>
              </a:rPr>
              <a:t>S</a:t>
            </a:r>
            <a:r>
              <a:rPr lang="en-GB" altLang="sl-SI" sz="1539" b="1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taphylococci</a:t>
            </a:r>
            <a:r>
              <a:rPr lang="en-GB" altLang="sl-SI" sz="1539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a</a:t>
            </a:r>
            <a:r>
              <a:rPr lang="sl-SI" altLang="sl-SI" sz="1539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E</a:t>
            </a:r>
            <a:r>
              <a:rPr lang="en-GB" altLang="sl-SI" sz="1539" b="1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nterococci</a:t>
            </a:r>
            <a:endParaRPr lang="sl-SI" altLang="sl-SI" sz="1539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755576" y="5930961"/>
            <a:ext cx="7416825" cy="39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sl-SI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Sources: 1. Grabe M, </a:t>
            </a:r>
            <a:r>
              <a:rPr lang="sl-SI" sz="101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</a:t>
            </a:r>
            <a:r>
              <a:rPr lang="sl-SI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01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</a:t>
            </a:r>
            <a:r>
              <a:rPr lang="sl-SI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sl-SI" sz="101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Guidelines</a:t>
            </a:r>
            <a:r>
              <a:rPr lang="sl-SI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sl-SI" sz="101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Urological</a:t>
            </a:r>
            <a:r>
              <a:rPr lang="sl-SI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01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Infections</a:t>
            </a:r>
            <a:r>
              <a:rPr lang="sl-SI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sl-SI" sz="101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European</a:t>
            </a:r>
            <a:r>
              <a:rPr lang="sl-SI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01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Association</a:t>
            </a:r>
            <a:r>
              <a:rPr lang="sl-SI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01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sl-SI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01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Urology</a:t>
            </a:r>
            <a:r>
              <a:rPr lang="sl-SI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2015; 1-86. 2. </a:t>
            </a:r>
            <a:r>
              <a:rPr lang="sl-SI" sz="101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Southwick</a:t>
            </a:r>
            <a:r>
              <a:rPr lang="sl-SI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F. </a:t>
            </a:r>
            <a:r>
              <a:rPr lang="en-US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Infectious Diseases A Clinical Short Course</a:t>
            </a:r>
            <a:r>
              <a:rPr lang="sl-SI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sl-SI" sz="101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Gainesville</a:t>
            </a:r>
            <a:r>
              <a:rPr lang="sl-SI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sl-SI" sz="101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McGraw</a:t>
            </a:r>
            <a:r>
              <a:rPr lang="sl-SI" sz="101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-Hill, 2007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2696" y="831773"/>
            <a:ext cx="7478608" cy="1535657"/>
          </a:xfrm>
        </p:spPr>
        <p:txBody>
          <a:bodyPr>
            <a:normAutofit/>
          </a:bodyPr>
          <a:lstStyle/>
          <a:p>
            <a:r>
              <a:rPr lang="sk-SK" sz="3079" b="1" dirty="0">
                <a:solidFill>
                  <a:schemeClr val="accent3"/>
                </a:solidFill>
              </a:rPr>
              <a:t>Indikácie </a:t>
            </a:r>
            <a:r>
              <a:rPr lang="sk-SK" sz="3079" b="1" dirty="0" err="1">
                <a:solidFill>
                  <a:schemeClr val="accent3"/>
                </a:solidFill>
              </a:rPr>
              <a:t>azitromycínu</a:t>
            </a:r>
            <a:endParaRPr lang="sk-SK" sz="3079" b="1" dirty="0">
              <a:solidFill>
                <a:schemeClr val="accent3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043608" y="2564904"/>
            <a:ext cx="7478609" cy="4087389"/>
          </a:xfrm>
          <a:ln w="38100">
            <a:noFill/>
          </a:ln>
        </p:spPr>
        <p:txBody>
          <a:bodyPr>
            <a:noAutofit/>
          </a:bodyPr>
          <a:lstStyle/>
          <a:p>
            <a:pPr lvl="0"/>
            <a:r>
              <a:rPr lang="sk-SK" sz="1800" dirty="0"/>
              <a:t>akútna bakteriálna </a:t>
            </a:r>
            <a:r>
              <a:rPr lang="sk-SK" sz="1800" dirty="0" err="1"/>
              <a:t>sinusitída</a:t>
            </a:r>
            <a:r>
              <a:rPr lang="sk-SK" sz="1800" dirty="0"/>
              <a:t> (adekvátne diagnostikovaná),</a:t>
            </a:r>
          </a:p>
          <a:p>
            <a:pPr lvl="0"/>
            <a:r>
              <a:rPr lang="sk-SK" sz="1800" dirty="0"/>
              <a:t>akútny bakteriálny zápal stredného ucha (</a:t>
            </a:r>
            <a:r>
              <a:rPr lang="sk-SK" sz="1800" dirty="0" err="1"/>
              <a:t>otitis</a:t>
            </a:r>
            <a:r>
              <a:rPr lang="sk-SK" sz="1800" dirty="0"/>
              <a:t> </a:t>
            </a:r>
            <a:r>
              <a:rPr lang="sk-SK" sz="1800" dirty="0" err="1"/>
              <a:t>media</a:t>
            </a:r>
            <a:r>
              <a:rPr lang="sk-SK" sz="1800" dirty="0"/>
              <a:t>) (adekvátne diagnostikovaný),</a:t>
            </a:r>
          </a:p>
          <a:p>
            <a:pPr lvl="0"/>
            <a:r>
              <a:rPr lang="sk-SK" sz="1800" dirty="0" err="1"/>
              <a:t>faryngitída</a:t>
            </a:r>
            <a:r>
              <a:rPr lang="sk-SK" sz="1800" dirty="0"/>
              <a:t>, </a:t>
            </a:r>
            <a:r>
              <a:rPr lang="sk-SK" sz="1800" dirty="0" err="1"/>
              <a:t>tonzilitída</a:t>
            </a:r>
            <a:r>
              <a:rPr lang="sk-SK" sz="1800" dirty="0"/>
              <a:t>,</a:t>
            </a:r>
          </a:p>
          <a:p>
            <a:pPr lvl="0"/>
            <a:r>
              <a:rPr lang="sk-SK" sz="1800" dirty="0"/>
              <a:t>akútna </a:t>
            </a:r>
            <a:r>
              <a:rPr lang="sk-SK" sz="1800" dirty="0" err="1"/>
              <a:t>exacerbácia</a:t>
            </a:r>
            <a:r>
              <a:rPr lang="sk-SK" sz="1800" dirty="0"/>
              <a:t> chronickej bronchitídy (adekvátne diagnostikovaná),</a:t>
            </a:r>
          </a:p>
          <a:p>
            <a:pPr lvl="0"/>
            <a:r>
              <a:rPr lang="sk-SK" sz="1800" dirty="0"/>
              <a:t>mierna až stredne závažná pneumónia získaná v komunite,</a:t>
            </a:r>
          </a:p>
          <a:p>
            <a:pPr lvl="0"/>
            <a:r>
              <a:rPr lang="sk-SK" sz="1800" dirty="0"/>
              <a:t>infekcie kože a mäkkých tkanív miernej až strednej závažnosti, napr. </a:t>
            </a:r>
            <a:r>
              <a:rPr lang="sk-SK" sz="1800" dirty="0" err="1"/>
              <a:t>folikulitída</a:t>
            </a:r>
            <a:r>
              <a:rPr lang="sk-SK" sz="1800" dirty="0"/>
              <a:t>, celulitída, </a:t>
            </a:r>
            <a:r>
              <a:rPr lang="sk-SK" sz="1800" dirty="0" err="1"/>
              <a:t>erysipel</a:t>
            </a:r>
            <a:r>
              <a:rPr lang="sk-SK" sz="1800" dirty="0"/>
              <a:t>,</a:t>
            </a:r>
          </a:p>
          <a:p>
            <a:pPr lvl="0"/>
            <a:r>
              <a:rPr lang="sk-SK" sz="1800" dirty="0"/>
              <a:t>nekomplikovaná </a:t>
            </a:r>
            <a:r>
              <a:rPr lang="sk-SK" sz="1800" b="1" dirty="0" err="1"/>
              <a:t>uretritída</a:t>
            </a:r>
            <a:r>
              <a:rPr lang="sk-SK" sz="1800" b="1" dirty="0"/>
              <a:t> a </a:t>
            </a:r>
            <a:r>
              <a:rPr lang="sk-SK" sz="1800" b="1" dirty="0" err="1"/>
              <a:t>cervicitída</a:t>
            </a:r>
            <a:r>
              <a:rPr lang="sk-SK" sz="1800" dirty="0"/>
              <a:t>, ktorých pôvodcom je </a:t>
            </a:r>
            <a:r>
              <a:rPr lang="sk-SK" sz="1800" i="1" dirty="0" err="1"/>
              <a:t>Chlamydia</a:t>
            </a:r>
            <a:r>
              <a:rPr lang="sk-SK" sz="1800" i="1" dirty="0"/>
              <a:t> </a:t>
            </a:r>
            <a:r>
              <a:rPr lang="sk-SK" sz="1800" i="1" dirty="0" err="1"/>
              <a:t>trachomatis</a:t>
            </a:r>
            <a:r>
              <a:rPr lang="sk-SK" sz="1800" i="1" dirty="0"/>
              <a:t>.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04181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0131" y="944154"/>
            <a:ext cx="6347714" cy="1320800"/>
          </a:xfrm>
        </p:spPr>
        <p:txBody>
          <a:bodyPr/>
          <a:lstStyle/>
          <a:p>
            <a:pPr algn="ctr"/>
            <a:r>
              <a:rPr lang="sl-SI" altLang="sl-SI" sz="3200" b="1" dirty="0">
                <a:solidFill>
                  <a:schemeClr val="accent4"/>
                </a:solidFill>
              </a:rPr>
              <a:t>IMC v tehotenstve</a:t>
            </a:r>
            <a:endParaRPr lang="sl-SI" sz="3200" b="1" dirty="0">
              <a:solidFill>
                <a:schemeClr val="accent4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007604" y="2463435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A28"/>
              </a:buClr>
              <a:buSzPct val="120000"/>
              <a:defRPr/>
            </a:pPr>
            <a:endParaRPr lang="sl-SI" altLang="sl-SI" sz="20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A28"/>
              </a:buClr>
              <a:buSzPct val="120000"/>
              <a:buFontTx/>
              <a:buChar char="•"/>
              <a:defRPr/>
            </a:pPr>
            <a:r>
              <a:rPr lang="sl-SI" altLang="sl-SI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</a:t>
            </a:r>
            <a:r>
              <a:rPr lang="en-GB" altLang="sl-SI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yelone</a:t>
            </a:r>
            <a:r>
              <a:rPr lang="sk-SK" altLang="sl-SI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fritída</a:t>
            </a:r>
            <a:r>
              <a:rPr lang="en-GB" altLang="sl-SI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GB" altLang="sl-SI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 </a:t>
            </a:r>
            <a:r>
              <a:rPr lang="sk-SK" altLang="sl-SI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asymptomatická</a:t>
            </a:r>
            <a:r>
              <a:rPr lang="sk-SK" altLang="sl-SI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sk-SK" altLang="sl-SI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bakteriúria</a:t>
            </a:r>
            <a:r>
              <a:rPr lang="en-GB" altLang="sl-SI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(prítomnosť baktérii v moči bez sprievodných príznakov IMC</a:t>
            </a:r>
            <a:r>
              <a:rPr 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sú</a:t>
            </a:r>
            <a:r>
              <a:rPr lang="en-GB" altLang="sl-SI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sk-SK" altLang="sl-SI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časté</a:t>
            </a:r>
            <a:r>
              <a:rPr lang="en-GB" altLang="sl-SI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sk-SK" altLang="sl-SI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počas tehotenstva</a:t>
            </a:r>
            <a:r>
              <a:rPr lang="en-GB" altLang="sl-SI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. </a:t>
            </a:r>
            <a:endParaRPr lang="sl-SI" altLang="sl-SI" sz="2000" kern="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786" y="3944622"/>
            <a:ext cx="3150404" cy="2195321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683568" y="6332327"/>
            <a:ext cx="490453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1. Grabe M,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Guidelines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Urological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Infections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European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Association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Urology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2015; 1-86</a:t>
            </a:r>
          </a:p>
        </p:txBody>
      </p:sp>
    </p:spTree>
    <p:extLst>
      <p:ext uri="{BB962C8B-B14F-4D97-AF65-F5344CB8AC3E}">
        <p14:creationId xmlns:p14="http://schemas.microsoft.com/office/powerpoint/2010/main" val="14666398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046" y="764704"/>
            <a:ext cx="7478608" cy="1535657"/>
          </a:xfrm>
        </p:spPr>
        <p:txBody>
          <a:bodyPr>
            <a:normAutofit/>
          </a:bodyPr>
          <a:lstStyle/>
          <a:p>
            <a:pPr algn="ctr"/>
            <a:r>
              <a:rPr lang="sk-SK" sz="3079" b="1" dirty="0">
                <a:solidFill>
                  <a:schemeClr val="accent3"/>
                </a:solidFill>
              </a:rPr>
              <a:t>Dávkovanie a spôsob podania </a:t>
            </a:r>
            <a:r>
              <a:rPr lang="sk-SK" sz="3079" b="1" dirty="0" err="1">
                <a:solidFill>
                  <a:schemeClr val="accent3"/>
                </a:solidFill>
              </a:rPr>
              <a:t>azitromycínu</a:t>
            </a:r>
            <a:endParaRPr lang="sk-SK" sz="3079" b="1" dirty="0">
              <a:solidFill>
                <a:schemeClr val="accent3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934916" y="2564904"/>
            <a:ext cx="7274167" cy="4918723"/>
          </a:xfrm>
          <a:ln w="38100">
            <a:noFill/>
          </a:ln>
        </p:spPr>
        <p:txBody>
          <a:bodyPr>
            <a:noAutofit/>
          </a:bodyPr>
          <a:lstStyle/>
          <a:p>
            <a:r>
              <a:rPr lang="sk-SK" sz="1600" u="sng" dirty="0"/>
              <a:t>Deti a dospievajúci s telesnou hmotnosťou 45 kg alebo nad, dospelí a starší pacienti: </a:t>
            </a:r>
            <a:r>
              <a:rPr lang="sk-SK" sz="1600" dirty="0"/>
              <a:t>Celková dávka </a:t>
            </a:r>
            <a:r>
              <a:rPr lang="sk-SK" sz="1600" dirty="0" err="1"/>
              <a:t>azitromycínu</a:t>
            </a:r>
            <a:r>
              <a:rPr lang="sk-SK" sz="1600" dirty="0"/>
              <a:t> je 1 500 mg, podaná po 500 mg jedenkrát denne po dobu 3 dní. Prípadne sa môže rovnaká celková dávka (1 500 mg) podávať po dobu 5 dní, a to 500 mg ako jednorazová dávka prvý deň a 250 mg jedenkrát denne 2. až 5. deň.</a:t>
            </a:r>
          </a:p>
          <a:p>
            <a:endParaRPr lang="sk-SK" sz="1600" dirty="0"/>
          </a:p>
          <a:p>
            <a:r>
              <a:rPr lang="sk-SK" sz="1600" dirty="0"/>
              <a:t>V prípade nekomplikovanej </a:t>
            </a:r>
            <a:r>
              <a:rPr lang="sk-SK" sz="1600" dirty="0" err="1"/>
              <a:t>uretritídy</a:t>
            </a:r>
            <a:r>
              <a:rPr lang="sk-SK" sz="1600" dirty="0"/>
              <a:t> a </a:t>
            </a:r>
            <a:r>
              <a:rPr lang="sk-SK" sz="1600" dirty="0" err="1"/>
              <a:t>cervicitídy</a:t>
            </a:r>
            <a:r>
              <a:rPr lang="sk-SK" sz="1600" dirty="0"/>
              <a:t>, ktorých pôvodcom je </a:t>
            </a:r>
            <a:r>
              <a:rPr lang="sk-SK" sz="1600" i="1" dirty="0" err="1"/>
              <a:t>chlamydia</a:t>
            </a:r>
            <a:r>
              <a:rPr lang="sk-SK" sz="1600" i="1" dirty="0"/>
              <a:t> </a:t>
            </a:r>
            <a:r>
              <a:rPr lang="sk-SK" sz="1600" i="1" dirty="0" err="1"/>
              <a:t>trachomatis</a:t>
            </a:r>
            <a:r>
              <a:rPr lang="sk-SK" sz="1600" i="1" dirty="0"/>
              <a:t>,</a:t>
            </a:r>
            <a:r>
              <a:rPr lang="sk-SK" sz="1600" dirty="0"/>
              <a:t> je dávka 1 000 mg ako jednorazová denná perorálna dávka.</a:t>
            </a:r>
          </a:p>
          <a:p>
            <a:endParaRPr lang="sk-SK" sz="1600" u="sng" dirty="0"/>
          </a:p>
          <a:p>
            <a:r>
              <a:rPr lang="sk-SK" sz="1600" u="sng" dirty="0"/>
              <a:t>Starší pacienti: </a:t>
            </a:r>
            <a:r>
              <a:rPr lang="sk-SK" sz="1600" dirty="0"/>
              <a:t>Rovnaké dávkovanie ako u dospelých pacientov sa používa aj u starších ľudí. Pretože starší ľudia môžu byť pacienti so súčasnými </a:t>
            </a:r>
            <a:r>
              <a:rPr lang="sk-SK" sz="1600" dirty="0" err="1"/>
              <a:t>proarytmickými</a:t>
            </a:r>
            <a:r>
              <a:rPr lang="sk-SK" sz="1600" dirty="0"/>
              <a:t> stavmi, odporúča sa zvláštna opatrnosť kvôli riziku rozvoja srdcovej </a:t>
            </a:r>
            <a:r>
              <a:rPr lang="sk-SK" sz="1600" dirty="0" err="1"/>
              <a:t>arytmie</a:t>
            </a:r>
            <a:r>
              <a:rPr lang="sk-SK" sz="1600" dirty="0"/>
              <a:t> a </a:t>
            </a:r>
            <a:r>
              <a:rPr lang="sk-SK" sz="1600" i="1" dirty="0" err="1"/>
              <a:t>torsades</a:t>
            </a:r>
            <a:r>
              <a:rPr lang="sk-SK" sz="1600" i="1" dirty="0"/>
              <a:t> de </a:t>
            </a:r>
            <a:r>
              <a:rPr lang="sk-SK" sz="1600" i="1" dirty="0" err="1"/>
              <a:t>pointes</a:t>
            </a:r>
            <a:r>
              <a:rPr lang="sk-SK" sz="1600" dirty="0"/>
              <a:t>  </a:t>
            </a:r>
          </a:p>
          <a:p>
            <a:endParaRPr lang="sk-SK" sz="1058" dirty="0"/>
          </a:p>
        </p:txBody>
      </p:sp>
    </p:spTree>
    <p:extLst>
      <p:ext uri="{BB962C8B-B14F-4D97-AF65-F5344CB8AC3E}">
        <p14:creationId xmlns:p14="http://schemas.microsoft.com/office/powerpoint/2010/main" val="33821554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2948" y="588612"/>
            <a:ext cx="7478608" cy="1535657"/>
          </a:xfrm>
        </p:spPr>
        <p:txBody>
          <a:bodyPr>
            <a:normAutofit/>
          </a:bodyPr>
          <a:lstStyle/>
          <a:p>
            <a:pPr algn="ctr"/>
            <a:r>
              <a:rPr lang="sk-SK" sz="3079" b="1" dirty="0">
                <a:solidFill>
                  <a:schemeClr val="accent3"/>
                </a:solidFill>
              </a:rPr>
              <a:t>Dávkovanie a spôsob podania </a:t>
            </a:r>
            <a:r>
              <a:rPr lang="sk-SK" sz="3079" b="1" dirty="0" err="1">
                <a:solidFill>
                  <a:schemeClr val="accent3"/>
                </a:solidFill>
              </a:rPr>
              <a:t>azitromycínu</a:t>
            </a:r>
            <a:endParaRPr lang="sk-SK" sz="3079" b="1" dirty="0">
              <a:solidFill>
                <a:schemeClr val="accent3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972948" y="2492896"/>
            <a:ext cx="7412723" cy="4918723"/>
          </a:xfrm>
          <a:ln w="38100">
            <a:noFill/>
          </a:ln>
        </p:spPr>
        <p:txBody>
          <a:bodyPr>
            <a:noAutofit/>
          </a:bodyPr>
          <a:lstStyle/>
          <a:p>
            <a:r>
              <a:rPr lang="sk-SK" sz="1600" u="sng" dirty="0"/>
              <a:t>Pacienti s poruchou funkcie obličiek:</a:t>
            </a:r>
            <a:r>
              <a:rPr lang="sk-SK" sz="1600" dirty="0"/>
              <a:t> Nie je potrebné upravovať dávku u pacientov s miernou poruchou funkcie obličiek (</a:t>
            </a:r>
            <a:r>
              <a:rPr lang="sk-SK" sz="1600" dirty="0" err="1"/>
              <a:t>klírens</a:t>
            </a:r>
            <a:r>
              <a:rPr lang="sk-SK" sz="1600" dirty="0"/>
              <a:t> </a:t>
            </a:r>
            <a:r>
              <a:rPr lang="sk-SK" sz="1600" dirty="0" err="1"/>
              <a:t>kreatinínu</a:t>
            </a:r>
            <a:r>
              <a:rPr lang="sk-SK" sz="1600" dirty="0"/>
              <a:t> </a:t>
            </a:r>
            <a:r>
              <a:rPr lang="sk-SK" sz="1600" dirty="0">
                <a:sym typeface="Symbol"/>
              </a:rPr>
              <a:t></a:t>
            </a:r>
            <a:r>
              <a:rPr lang="sk-SK" sz="1600" dirty="0"/>
              <a:t> 0,6 ml/s (40 ml/min). </a:t>
            </a:r>
          </a:p>
          <a:p>
            <a:pPr marL="0" indent="0">
              <a:buNone/>
            </a:pPr>
            <a:endParaRPr lang="sk-SK" sz="1600" dirty="0"/>
          </a:p>
          <a:p>
            <a:r>
              <a:rPr lang="sk-SK" sz="1600" dirty="0"/>
              <a:t>Nie sú dostupné údaje v súvislosti s užívaním </a:t>
            </a:r>
            <a:r>
              <a:rPr lang="sk-SK" sz="1600" dirty="0" err="1"/>
              <a:t>azitromycínu</a:t>
            </a:r>
            <a:r>
              <a:rPr lang="sk-SK" sz="1600" dirty="0"/>
              <a:t> v prípadoch ťažkej poruchy funkcie obličiek. </a:t>
            </a:r>
          </a:p>
          <a:p>
            <a:endParaRPr lang="sk-SK" sz="1600" u="sng" dirty="0"/>
          </a:p>
          <a:p>
            <a:r>
              <a:rPr lang="sk-SK" sz="1600" u="sng" dirty="0"/>
              <a:t>Pacienti s poruchou funkcie pečene</a:t>
            </a:r>
            <a:r>
              <a:rPr lang="sk-SK" sz="1600" dirty="0"/>
              <a:t>: Nie je potrebná úprava dávky u pacientov s miernou a stredne závažnou poruchou funkcie obličiek. Keďže sa </a:t>
            </a:r>
            <a:r>
              <a:rPr lang="sk-SK" sz="1600" dirty="0" err="1"/>
              <a:t>azitromycín</a:t>
            </a:r>
            <a:r>
              <a:rPr lang="sk-SK" sz="1600" dirty="0"/>
              <a:t> metabolizuje v pečeni a vylučuje sa žlčou, u pacientov so závažným ochorením pečene sa má </a:t>
            </a:r>
            <a:r>
              <a:rPr lang="sk-SK" sz="1600" dirty="0" err="1"/>
              <a:t>azitromycín</a:t>
            </a:r>
            <a:r>
              <a:rPr lang="sk-SK" sz="1600" dirty="0"/>
              <a:t> užívať s opatrnosťou. Neboli vykonané štúdie týkajúce sa liečby týchto pacientov </a:t>
            </a:r>
            <a:r>
              <a:rPr lang="sk-SK" sz="1600" dirty="0" err="1"/>
              <a:t>azitromycínom</a:t>
            </a:r>
            <a:r>
              <a:rPr lang="sk-SK" sz="1600" dirty="0"/>
              <a:t>  </a:t>
            </a:r>
            <a:endParaRPr lang="sk-SK" sz="1600" u="sng" dirty="0"/>
          </a:p>
          <a:p>
            <a:r>
              <a:rPr lang="sk-SK" sz="1600" u="sng" dirty="0"/>
              <a:t>Spôsob podávania</a:t>
            </a:r>
            <a:r>
              <a:rPr lang="sk-SK" sz="1600" dirty="0"/>
              <a:t>: Tablety sa môžu užívať s jedlom alebo bez jedla. Tablety sa majú užiť s vodou.</a:t>
            </a:r>
          </a:p>
          <a:p>
            <a:endParaRPr lang="sk-SK" sz="1058" dirty="0"/>
          </a:p>
        </p:txBody>
      </p:sp>
    </p:spTree>
    <p:extLst>
      <p:ext uri="{BB962C8B-B14F-4D97-AF65-F5344CB8AC3E}">
        <p14:creationId xmlns:p14="http://schemas.microsoft.com/office/powerpoint/2010/main" val="25157235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32696" y="836712"/>
            <a:ext cx="7478608" cy="1535657"/>
          </a:xfrm>
        </p:spPr>
        <p:txBody>
          <a:bodyPr>
            <a:normAutofit/>
          </a:bodyPr>
          <a:lstStyle/>
          <a:p>
            <a:r>
              <a:rPr lang="sk-SK" sz="3079" b="1" dirty="0">
                <a:solidFill>
                  <a:schemeClr val="accent3"/>
                </a:solidFill>
              </a:rPr>
              <a:t>Kontraindikácie </a:t>
            </a:r>
            <a:r>
              <a:rPr lang="sk-SK" sz="3079" b="1" dirty="0" err="1">
                <a:solidFill>
                  <a:schemeClr val="accent3"/>
                </a:solidFill>
              </a:rPr>
              <a:t>azitromycínu</a:t>
            </a:r>
            <a:endParaRPr lang="sk-SK" sz="3079" b="1" dirty="0">
              <a:solidFill>
                <a:schemeClr val="accent3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1108111" y="3290445"/>
            <a:ext cx="7478609" cy="3294280"/>
          </a:xfrm>
        </p:spPr>
        <p:txBody>
          <a:bodyPr>
            <a:normAutofit/>
          </a:bodyPr>
          <a:lstStyle/>
          <a:p>
            <a:r>
              <a:rPr lang="sk-SK" sz="2000" dirty="0"/>
              <a:t>Precitlivenosť na </a:t>
            </a:r>
            <a:r>
              <a:rPr lang="sk-SK" sz="2000" dirty="0" err="1"/>
              <a:t>azitromycín</a:t>
            </a:r>
            <a:r>
              <a:rPr lang="sk-SK" sz="2000" dirty="0"/>
              <a:t>, </a:t>
            </a:r>
            <a:r>
              <a:rPr lang="sk-SK" sz="2000" dirty="0" err="1"/>
              <a:t>erytromycín</a:t>
            </a:r>
            <a:r>
              <a:rPr lang="sk-SK" sz="2000" dirty="0"/>
              <a:t>, iné </a:t>
            </a:r>
            <a:r>
              <a:rPr lang="sk-SK" sz="2000" dirty="0" err="1"/>
              <a:t>makrolidové</a:t>
            </a:r>
            <a:r>
              <a:rPr lang="sk-SK" sz="2000" dirty="0"/>
              <a:t> alebo </a:t>
            </a:r>
            <a:r>
              <a:rPr lang="sk-SK" sz="2000" dirty="0" err="1"/>
              <a:t>ketolidové</a:t>
            </a:r>
            <a:r>
              <a:rPr lang="sk-SK" sz="2000" dirty="0"/>
              <a:t> antibiotiká alebo na ktorúkoľvek z pomocných látok </a:t>
            </a:r>
          </a:p>
        </p:txBody>
      </p:sp>
    </p:spTree>
    <p:extLst>
      <p:ext uri="{BB962C8B-B14F-4D97-AF65-F5344CB8AC3E}">
        <p14:creationId xmlns:p14="http://schemas.microsoft.com/office/powerpoint/2010/main" val="9626084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2696" y="764704"/>
            <a:ext cx="7478608" cy="1535657"/>
          </a:xfrm>
        </p:spPr>
        <p:txBody>
          <a:bodyPr>
            <a:normAutofit/>
          </a:bodyPr>
          <a:lstStyle/>
          <a:p>
            <a:r>
              <a:rPr lang="sk-SK" sz="3079" b="1" dirty="0" err="1">
                <a:solidFill>
                  <a:schemeClr val="accent3"/>
                </a:solidFill>
              </a:rPr>
              <a:t>Fertilita</a:t>
            </a:r>
            <a:r>
              <a:rPr lang="sk-SK" sz="3079" b="1" dirty="0">
                <a:solidFill>
                  <a:schemeClr val="accent3"/>
                </a:solidFill>
              </a:rPr>
              <a:t>, gravidita a laktácia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2562778"/>
            <a:ext cx="7478609" cy="42952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b="1" dirty="0"/>
              <a:t>Gravidita</a:t>
            </a:r>
          </a:p>
          <a:p>
            <a:r>
              <a:rPr lang="sk-SK" dirty="0"/>
              <a:t>Nie sú k dispozícii adekvátne údaje o používaní </a:t>
            </a:r>
            <a:r>
              <a:rPr lang="sk-SK" dirty="0" err="1"/>
              <a:t>azitromycínu</a:t>
            </a:r>
            <a:r>
              <a:rPr lang="sk-SK" dirty="0"/>
              <a:t> u gravidných žien. V štúdiách reprodukčnej toxicity u zvierat sa zistilo, že </a:t>
            </a:r>
            <a:r>
              <a:rPr lang="sk-SK" dirty="0" err="1"/>
              <a:t>azitromycín</a:t>
            </a:r>
            <a:r>
              <a:rPr lang="sk-SK" dirty="0"/>
              <a:t> prechádza cez placentu, ale nepozorovali sa žiadne </a:t>
            </a:r>
            <a:r>
              <a:rPr lang="sk-SK" dirty="0" err="1"/>
              <a:t>teratogénne</a:t>
            </a:r>
            <a:r>
              <a:rPr lang="sk-SK" dirty="0"/>
              <a:t> účinky. Bezpečnosť </a:t>
            </a:r>
            <a:r>
              <a:rPr lang="sk-SK" dirty="0" err="1"/>
              <a:t>azitromycínu</a:t>
            </a:r>
            <a:r>
              <a:rPr lang="sk-SK" dirty="0"/>
              <a:t> sa vzhľadom na použitie liečiva počas gravidity nepotvrdila. Z tohto dôvodu sa </a:t>
            </a:r>
            <a:r>
              <a:rPr lang="sk-SK" dirty="0" err="1"/>
              <a:t>azitromycín</a:t>
            </a:r>
            <a:r>
              <a:rPr lang="sk-SK" dirty="0"/>
              <a:t> má používať počas gravidity len vtedy, ak prínos preváži riziko. </a:t>
            </a:r>
            <a:endParaRPr lang="sk-SK" b="1" dirty="0"/>
          </a:p>
          <a:p>
            <a:pPr marL="0" indent="0">
              <a:buNone/>
            </a:pPr>
            <a:r>
              <a:rPr lang="sk-SK" b="1" dirty="0"/>
              <a:t>Dojčenie</a:t>
            </a:r>
          </a:p>
          <a:p>
            <a:r>
              <a:rPr lang="sk-SK" dirty="0"/>
              <a:t>Nahlásilo sa, že </a:t>
            </a:r>
            <a:r>
              <a:rPr lang="sk-SK" dirty="0" err="1"/>
              <a:t>azitromycín</a:t>
            </a:r>
            <a:r>
              <a:rPr lang="sk-SK" dirty="0"/>
              <a:t> prechádza do ženského materského mlieka, no neexistujú žiadne primerané a dobre kontrolované klinické štúdie u dojčiacich žien, ktoré by charakterizovali </a:t>
            </a:r>
            <a:r>
              <a:rPr lang="sk-SK" dirty="0" err="1"/>
              <a:t>farmakokinetiku</a:t>
            </a:r>
            <a:r>
              <a:rPr lang="sk-SK" dirty="0"/>
              <a:t> vylučovania </a:t>
            </a:r>
            <a:r>
              <a:rPr lang="sk-SK" dirty="0" err="1"/>
              <a:t>azitromycínu</a:t>
            </a:r>
            <a:r>
              <a:rPr lang="sk-SK" dirty="0"/>
              <a:t> do ženského materského mlieka. Pretože nie je známe, či </a:t>
            </a:r>
            <a:r>
              <a:rPr lang="sk-SK" dirty="0" err="1"/>
              <a:t>azitromycín</a:t>
            </a:r>
            <a:r>
              <a:rPr lang="sk-SK" dirty="0"/>
              <a:t> môže mať nežiaduce účinky na dojčené dieťa, dojčenie sa má počas liečby </a:t>
            </a:r>
            <a:r>
              <a:rPr lang="sk-SK" dirty="0" err="1"/>
              <a:t>azitromycínom</a:t>
            </a:r>
            <a:r>
              <a:rPr lang="sk-SK" dirty="0"/>
              <a:t> prerušiť. U dojčeného dieťaťa sa okrem iného môže vyskytnúť hnačka, </a:t>
            </a:r>
            <a:r>
              <a:rPr lang="sk-SK" dirty="0" err="1"/>
              <a:t>mykotická</a:t>
            </a:r>
            <a:r>
              <a:rPr lang="sk-SK" dirty="0"/>
              <a:t> infekcia </a:t>
            </a:r>
            <a:r>
              <a:rPr lang="sk-SK" dirty="0" err="1"/>
              <a:t>mukóznej</a:t>
            </a:r>
            <a:r>
              <a:rPr lang="sk-SK" dirty="0"/>
              <a:t> membrány, ako aj </a:t>
            </a:r>
            <a:r>
              <a:rPr lang="sk-SK" dirty="0" err="1"/>
              <a:t>senzibilizácia</a:t>
            </a:r>
            <a:r>
              <a:rPr lang="sk-SK" dirty="0"/>
              <a:t>. Počas liečby a 2 dni po ukončení liečby sa odporúča materské mlieko zlikvidovať. Potom je možné v dojčení pokračovať. </a:t>
            </a:r>
          </a:p>
          <a:p>
            <a:pPr marL="0" indent="0">
              <a:buNone/>
            </a:pPr>
            <a:r>
              <a:rPr lang="sk-SK" b="1" dirty="0" err="1"/>
              <a:t>Fertilita</a:t>
            </a:r>
            <a:endParaRPr lang="sk-SK" b="1" dirty="0"/>
          </a:p>
          <a:p>
            <a:r>
              <a:rPr lang="sk-SK" dirty="0"/>
              <a:t>V štúdiách </a:t>
            </a:r>
            <a:r>
              <a:rPr lang="sk-SK" dirty="0" err="1"/>
              <a:t>fertility</a:t>
            </a:r>
            <a:r>
              <a:rPr lang="sk-SK" dirty="0"/>
              <a:t> vykonávaných u potkanov sa po podávaní </a:t>
            </a:r>
            <a:r>
              <a:rPr lang="sk-SK" dirty="0" err="1"/>
              <a:t>azitromycínu</a:t>
            </a:r>
            <a:r>
              <a:rPr lang="sk-SK" dirty="0"/>
              <a:t> pozorovala znížená miera gravidít. Význam tohto zistenia pre ľudí nie je známy.</a:t>
            </a:r>
          </a:p>
        </p:txBody>
      </p:sp>
    </p:spTree>
    <p:extLst>
      <p:ext uri="{BB962C8B-B14F-4D97-AF65-F5344CB8AC3E}">
        <p14:creationId xmlns:p14="http://schemas.microsoft.com/office/powerpoint/2010/main" val="42287105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2696" y="764704"/>
            <a:ext cx="7478608" cy="1535657"/>
          </a:xfrm>
        </p:spPr>
        <p:txBody>
          <a:bodyPr>
            <a:normAutofit/>
          </a:bodyPr>
          <a:lstStyle/>
          <a:p>
            <a:r>
              <a:rPr lang="sk-SK" sz="3079" b="1" dirty="0">
                <a:solidFill>
                  <a:schemeClr val="accent3"/>
                </a:solidFill>
              </a:rPr>
              <a:t>Nežiaduce účinky </a:t>
            </a:r>
            <a:r>
              <a:rPr lang="sk-SK" sz="3079" b="1" dirty="0" err="1">
                <a:solidFill>
                  <a:schemeClr val="accent3"/>
                </a:solidFill>
              </a:rPr>
              <a:t>azitromycínu</a:t>
            </a:r>
            <a:endParaRPr lang="sk-SK" sz="3079" b="1" dirty="0">
              <a:solidFill>
                <a:schemeClr val="accent3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08111" y="2636912"/>
            <a:ext cx="6927778" cy="32942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dirty="0"/>
              <a:t>Najčastejšie </a:t>
            </a:r>
            <a:r>
              <a:rPr lang="sk-SK" dirty="0"/>
              <a:t>a najbežnejšie nežiaduce reakcie </a:t>
            </a:r>
            <a:r>
              <a:rPr lang="sl-SI" dirty="0"/>
              <a:t>súvisiace s liečbou aziritromycínom u dospelých a pediatrických pacientov sú:</a:t>
            </a:r>
          </a:p>
          <a:p>
            <a:endParaRPr lang="sl-SI" dirty="0"/>
          </a:p>
          <a:p>
            <a:r>
              <a:rPr lang="sl-SI" dirty="0"/>
              <a:t>hnačka</a:t>
            </a:r>
          </a:p>
          <a:p>
            <a:r>
              <a:rPr lang="sl-SI" dirty="0"/>
              <a:t>vracanie </a:t>
            </a:r>
          </a:p>
          <a:p>
            <a:r>
              <a:rPr lang="sl-SI" dirty="0"/>
              <a:t>bolesť brucha</a:t>
            </a:r>
          </a:p>
          <a:p>
            <a:r>
              <a:rPr lang="sl-SI" dirty="0"/>
              <a:t>nevoľnosť</a:t>
            </a:r>
          </a:p>
          <a:p>
            <a:r>
              <a:rPr lang="sl-SI" dirty="0"/>
              <a:t>bolesť hlavy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056797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2696" y="766138"/>
            <a:ext cx="7478608" cy="1535657"/>
          </a:xfrm>
        </p:spPr>
        <p:txBody>
          <a:bodyPr>
            <a:normAutofit/>
          </a:bodyPr>
          <a:lstStyle/>
          <a:p>
            <a:r>
              <a:rPr lang="sk-SK" sz="3079" b="1" dirty="0">
                <a:solidFill>
                  <a:schemeClr val="accent3"/>
                </a:solidFill>
              </a:rPr>
              <a:t>Spektrum účinku </a:t>
            </a:r>
            <a:r>
              <a:rPr lang="sk-SK" sz="3079" b="1" dirty="0" err="1">
                <a:solidFill>
                  <a:schemeClr val="accent3"/>
                </a:solidFill>
              </a:rPr>
              <a:t>azitomycínu</a:t>
            </a:r>
            <a:endParaRPr lang="sk-SK" sz="3079" b="1" dirty="0">
              <a:solidFill>
                <a:schemeClr val="accent3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65391" y="2420888"/>
            <a:ext cx="7478609" cy="4018111"/>
          </a:xfrm>
        </p:spPr>
        <p:txBody>
          <a:bodyPr>
            <a:normAutofit fontScale="70000" lnSpcReduction="20000"/>
          </a:bodyPr>
          <a:lstStyle/>
          <a:p>
            <a:r>
              <a:rPr lang="sk-SK" i="1" dirty="0" err="1"/>
              <a:t>Streptococcus</a:t>
            </a:r>
            <a:r>
              <a:rPr lang="sk-SK" i="1" dirty="0"/>
              <a:t> </a:t>
            </a:r>
            <a:r>
              <a:rPr lang="sk-SK" i="1" dirty="0" err="1"/>
              <a:t>pneumoniae</a:t>
            </a:r>
            <a:endParaRPr lang="sk-SK" i="1" dirty="0"/>
          </a:p>
          <a:p>
            <a:r>
              <a:rPr lang="sk-SK" i="1" dirty="0" err="1"/>
              <a:t>Streptococcus</a:t>
            </a:r>
            <a:r>
              <a:rPr lang="sk-SK" i="1" dirty="0"/>
              <a:t> </a:t>
            </a:r>
            <a:r>
              <a:rPr lang="sk-SK" i="1" dirty="0" err="1"/>
              <a:t>pyogenes</a:t>
            </a:r>
            <a:endParaRPr lang="sk-SK" i="1" dirty="0"/>
          </a:p>
          <a:p>
            <a:r>
              <a:rPr lang="sk-SK" dirty="0" err="1"/>
              <a:t>Meticilín</a:t>
            </a:r>
            <a:r>
              <a:rPr lang="sk-SK" dirty="0"/>
              <a:t> citlivé </a:t>
            </a:r>
            <a:r>
              <a:rPr lang="sk-SK" i="1" dirty="0"/>
              <a:t>S. </a:t>
            </a:r>
            <a:r>
              <a:rPr lang="sk-SK" i="1" dirty="0" err="1"/>
              <a:t>aureus</a:t>
            </a:r>
            <a:endParaRPr lang="sk-SK" i="1" dirty="0"/>
          </a:p>
          <a:p>
            <a:r>
              <a:rPr lang="sk-SK" i="1" dirty="0"/>
              <a:t>H. </a:t>
            </a:r>
            <a:r>
              <a:rPr lang="sk-SK" i="1" dirty="0" err="1"/>
              <a:t>influenzae</a:t>
            </a:r>
            <a:endParaRPr lang="sk-SK" i="1" dirty="0"/>
          </a:p>
          <a:p>
            <a:r>
              <a:rPr lang="sk-SK" i="1" dirty="0" err="1"/>
              <a:t>Legionella</a:t>
            </a:r>
            <a:r>
              <a:rPr lang="sk-SK" i="1" dirty="0"/>
              <a:t> </a:t>
            </a:r>
            <a:r>
              <a:rPr lang="sk-SK" i="1" dirty="0" err="1"/>
              <a:t>pneumophila</a:t>
            </a:r>
            <a:endParaRPr lang="sk-SK" i="1" dirty="0"/>
          </a:p>
          <a:p>
            <a:r>
              <a:rPr lang="sk-SK" i="1" dirty="0" err="1"/>
              <a:t>Moraxella</a:t>
            </a:r>
            <a:r>
              <a:rPr lang="sk-SK" i="1" dirty="0"/>
              <a:t> </a:t>
            </a:r>
            <a:r>
              <a:rPr lang="sk-SK" i="1" dirty="0" err="1"/>
              <a:t>catarrhalis</a:t>
            </a:r>
            <a:endParaRPr lang="sk-SK" i="1" dirty="0"/>
          </a:p>
          <a:p>
            <a:r>
              <a:rPr lang="sk-SK" i="1" dirty="0" err="1"/>
              <a:t>Neisseria</a:t>
            </a:r>
            <a:r>
              <a:rPr lang="sk-SK" i="1" dirty="0"/>
              <a:t> </a:t>
            </a:r>
            <a:r>
              <a:rPr lang="sk-SK" i="1" dirty="0" err="1"/>
              <a:t>gonorrhoeae</a:t>
            </a:r>
            <a:endParaRPr lang="sk-SK" i="1" dirty="0"/>
          </a:p>
          <a:p>
            <a:r>
              <a:rPr lang="sk-SK" i="1" dirty="0" err="1"/>
              <a:t>Chlamydia</a:t>
            </a:r>
            <a:r>
              <a:rPr lang="sk-SK" i="1" dirty="0"/>
              <a:t> </a:t>
            </a:r>
            <a:r>
              <a:rPr lang="sk-SK" i="1" dirty="0" err="1"/>
              <a:t>pneumoniae</a:t>
            </a:r>
            <a:endParaRPr lang="sk-SK" i="1" dirty="0"/>
          </a:p>
          <a:p>
            <a:r>
              <a:rPr lang="sk-SK" i="1" dirty="0" err="1"/>
              <a:t>Chlamydia</a:t>
            </a:r>
            <a:r>
              <a:rPr lang="sk-SK" i="1" dirty="0"/>
              <a:t> </a:t>
            </a:r>
            <a:r>
              <a:rPr lang="sk-SK" i="1" dirty="0" err="1"/>
              <a:t>trachomatis</a:t>
            </a:r>
            <a:endParaRPr lang="sk-SK" i="1" dirty="0"/>
          </a:p>
          <a:p>
            <a:r>
              <a:rPr lang="sk-SK" i="1" dirty="0" err="1"/>
              <a:t>Mycoplasma</a:t>
            </a:r>
            <a:r>
              <a:rPr lang="sk-SK" i="1" dirty="0"/>
              <a:t> </a:t>
            </a:r>
            <a:r>
              <a:rPr lang="sk-SK" i="1" dirty="0" err="1"/>
              <a:t>pneumoniae</a:t>
            </a:r>
            <a:endParaRPr lang="sk-SK" i="1" dirty="0"/>
          </a:p>
          <a:p>
            <a:r>
              <a:rPr lang="sk-SK" i="1" dirty="0" err="1"/>
              <a:t>Escherichia</a:t>
            </a:r>
            <a:r>
              <a:rPr lang="sk-SK" i="1" dirty="0"/>
              <a:t> </a:t>
            </a:r>
            <a:r>
              <a:rPr lang="sk-SK" i="1" dirty="0" err="1"/>
              <a:t>coli</a:t>
            </a:r>
            <a:endParaRPr lang="sk-SK" i="1" dirty="0"/>
          </a:p>
          <a:p>
            <a:r>
              <a:rPr lang="sk-SK" i="1" dirty="0" err="1"/>
              <a:t>Pseudomonas</a:t>
            </a:r>
            <a:r>
              <a:rPr lang="sk-SK" i="1" dirty="0"/>
              <a:t> </a:t>
            </a:r>
            <a:r>
              <a:rPr lang="sk-SK" i="1" dirty="0" err="1"/>
              <a:t>aeruginosa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38342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871700" y="1166219"/>
            <a:ext cx="5400600" cy="2262781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chemeClr val="accent4"/>
                </a:solidFill>
                <a:latin typeface="+mn-lt"/>
              </a:rPr>
              <a:t>Beta-</a:t>
            </a:r>
            <a:r>
              <a:rPr lang="sk-SK" sz="4000" b="1" dirty="0" err="1">
                <a:solidFill>
                  <a:schemeClr val="accent4"/>
                </a:solidFill>
                <a:latin typeface="+mn-lt"/>
              </a:rPr>
              <a:t>laktámové</a:t>
            </a:r>
            <a:r>
              <a:rPr lang="sk-SK" sz="4000" b="1" dirty="0">
                <a:solidFill>
                  <a:schemeClr val="accent4"/>
                </a:solidFill>
                <a:latin typeface="+mn-lt"/>
              </a:rPr>
              <a:t> antibiotiká a IMC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271774" y="4365104"/>
            <a:ext cx="6600451" cy="1126283"/>
          </a:xfrm>
        </p:spPr>
        <p:txBody>
          <a:bodyPr>
            <a:normAutofit/>
          </a:bodyPr>
          <a:lstStyle/>
          <a:p>
            <a:r>
              <a:rPr lang="sk-SK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PharmDr. Frederik </a:t>
            </a:r>
            <a:r>
              <a:rPr lang="sk-SK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Fabian</a:t>
            </a:r>
            <a:r>
              <a:rPr lang="sk-SK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 </a:t>
            </a:r>
          </a:p>
          <a:p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Lekáreň </a:t>
            </a:r>
            <a:r>
              <a:rPr lang="sk-SK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Euphoria</a:t>
            </a: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Košice</a:t>
            </a:r>
          </a:p>
        </p:txBody>
      </p:sp>
    </p:spTree>
    <p:extLst>
      <p:ext uri="{BB962C8B-B14F-4D97-AF65-F5344CB8AC3E}">
        <p14:creationId xmlns:p14="http://schemas.microsoft.com/office/powerpoint/2010/main" val="11766728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196752"/>
            <a:ext cx="7056784" cy="936625"/>
          </a:xfrm>
        </p:spPr>
        <p:txBody>
          <a:bodyPr/>
          <a:lstStyle/>
          <a:p>
            <a:pPr eaLnBrk="1" hangingPunct="1"/>
            <a:r>
              <a:rPr lang="sk-SK" sz="3200" b="1" dirty="0">
                <a:solidFill>
                  <a:schemeClr val="accent4"/>
                </a:solidFill>
                <a:latin typeface="+mn-lt"/>
              </a:rPr>
              <a:t>Rozdelenie ATB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2636912"/>
            <a:ext cx="6591985" cy="3777622"/>
          </a:xfrm>
        </p:spPr>
        <p:txBody>
          <a:bodyPr>
            <a:normAutofit fontScale="70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Beta-laktámové</a:t>
            </a:r>
            <a:r>
              <a:rPr lang="sk-SK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ATB – penicilíny, </a:t>
            </a: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cefalosporíny</a:t>
            </a:r>
            <a:r>
              <a:rPr lang="sk-SK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1.-4. generácie, </a:t>
            </a: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karbapenémy</a:t>
            </a:r>
            <a:r>
              <a:rPr lang="sk-SK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monobaktámy</a:t>
            </a:r>
            <a:r>
              <a:rPr lang="sk-SK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inhibítory beta-</a:t>
            </a: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laktamáz</a:t>
            </a:r>
            <a:endParaRPr lang="sk-SK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Aminoglykozidy</a:t>
            </a:r>
            <a:r>
              <a:rPr lang="sk-SK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streptomycín (</a:t>
            </a: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inhib</a:t>
            </a:r>
            <a:r>
              <a:rPr lang="sk-SK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30S </a:t>
            </a: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podjednotky</a:t>
            </a:r>
            <a:r>
              <a:rPr lang="sk-SK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Tetracyklíny a </a:t>
            </a: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chloramfenikol</a:t>
            </a:r>
            <a:r>
              <a:rPr lang="sk-SK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inhib</a:t>
            </a:r>
            <a:r>
              <a:rPr lang="sk-SK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30S </a:t>
            </a: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podjednotky</a:t>
            </a:r>
            <a:r>
              <a:rPr lang="sk-SK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Makrolidy</a:t>
            </a:r>
            <a:r>
              <a:rPr lang="sk-SK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inhib</a:t>
            </a:r>
            <a:r>
              <a:rPr lang="sk-SK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50S </a:t>
            </a: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podjednotky</a:t>
            </a:r>
            <a:r>
              <a:rPr lang="sk-SK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Linkosamidy</a:t>
            </a:r>
            <a:endParaRPr lang="sk-SK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Peptidy</a:t>
            </a:r>
            <a:r>
              <a:rPr lang="sk-SK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glykopeptidy</a:t>
            </a:r>
            <a:endParaRPr lang="sk-SK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Ansamycíny</a:t>
            </a:r>
            <a:endParaRPr lang="sk-SK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Fluorochinolóny</a:t>
            </a:r>
            <a:r>
              <a:rPr lang="sk-SK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ciprinol</a:t>
            </a:r>
            <a:r>
              <a:rPr lang="sk-SK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patrí medzi </a:t>
            </a:r>
            <a:r>
              <a:rPr lang="sk-SK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chemoterapeutiká</a:t>
            </a:r>
            <a:endParaRPr lang="sk-SK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sk-SK" sz="4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533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5" y="1268760"/>
            <a:ext cx="7219950" cy="936625"/>
          </a:xfrm>
        </p:spPr>
        <p:txBody>
          <a:bodyPr/>
          <a:lstStyle/>
          <a:p>
            <a:pPr eaLnBrk="1" hangingPunct="1"/>
            <a:r>
              <a:rPr lang="sk-SK" sz="3200" b="1" dirty="0">
                <a:solidFill>
                  <a:schemeClr val="accent4"/>
                </a:solidFill>
              </a:rPr>
              <a:t>Mechanizmus účinku na:</a:t>
            </a:r>
            <a:endParaRPr lang="sk-SK" sz="2000" dirty="0">
              <a:solidFill>
                <a:schemeClr val="accent4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2708920"/>
            <a:ext cx="6834381" cy="5040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sk-SK" sz="1600" b="1" i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sk-SK" sz="2000" b="1" dirty="0"/>
              <a:t>bunkovú stenu baktérií:</a:t>
            </a:r>
            <a:r>
              <a:rPr lang="sk-SK" sz="20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sk-SK" sz="2000" dirty="0"/>
          </a:p>
          <a:p>
            <a:pPr eaLnBrk="1" hangingPunct="1">
              <a:lnSpc>
                <a:spcPct val="80000"/>
              </a:lnSpc>
            </a:pP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beta-</a:t>
            </a:r>
            <a:r>
              <a:rPr lang="sk-SK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laktámové</a:t>
            </a: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ATB (penicilíny, </a:t>
            </a:r>
            <a:r>
              <a:rPr lang="sk-SK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cefalosporíny</a:t>
            </a: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</a:t>
            </a:r>
            <a:r>
              <a:rPr lang="sk-SK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karbapenémy</a:t>
            </a: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 </a:t>
            </a:r>
            <a:r>
              <a:rPr lang="sk-SK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monobaktámy</a:t>
            </a: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k-SK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vankomycín</a:t>
            </a: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k-SK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izoniazid</a:t>
            </a: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k-SK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etambutol</a:t>
            </a:r>
            <a:endParaRPr lang="sk-SK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Mechanizmus: inhibícia syntézy (tvorby) bunkovej steny, bunka zostáva obnažená a je zlikvidovaná. ATB pôsobia len v čase rastu mikroorganizmov. </a:t>
            </a:r>
            <a:r>
              <a:rPr lang="sk-SK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Baktericídne</a:t>
            </a: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525154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624736" cy="1143000"/>
          </a:xfrm>
        </p:spPr>
        <p:txBody>
          <a:bodyPr/>
          <a:lstStyle/>
          <a:p>
            <a:pPr algn="ctr"/>
            <a:r>
              <a:rPr lang="sl-SI" sz="3200" dirty="0">
                <a:solidFill>
                  <a:schemeClr val="accent2"/>
                </a:solidFill>
              </a:rPr>
              <a:t> </a:t>
            </a:r>
            <a:r>
              <a:rPr lang="sl-SI" sz="3200" b="1" dirty="0">
                <a:solidFill>
                  <a:schemeClr val="accent4"/>
                </a:solidFill>
              </a:rPr>
              <a:t>Infekcie močových ciest vo všeobecnosti </a:t>
            </a:r>
          </a:p>
        </p:txBody>
      </p:sp>
      <p:sp>
        <p:nvSpPr>
          <p:cNvPr id="3" name="Pravokotnik 2"/>
          <p:cNvSpPr/>
          <p:nvPr/>
        </p:nvSpPr>
        <p:spPr>
          <a:xfrm>
            <a:off x="1115616" y="2860884"/>
            <a:ext cx="6840760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Infekcie DMC </a:t>
            </a: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(obzvlášť </a:t>
            </a:r>
            <a:r>
              <a:rPr lang="sl-SI" alt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cystitída </a:t>
            </a: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infekcia močového mechúra) predstavuje </a:t>
            </a:r>
            <a:r>
              <a:rPr lang="sl-SI" alt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80 %</a:t>
            </a: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všetkých IMC.</a:t>
            </a:r>
          </a:p>
          <a:p>
            <a:pPr marL="28575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Infekcie HMC </a:t>
            </a: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(pyelonefritída - zápal obličiek) sú </a:t>
            </a:r>
            <a:r>
              <a:rPr lang="sl-SI" alt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menej časté </a:t>
            </a: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ale </a:t>
            </a:r>
            <a:r>
              <a:rPr lang="sl-SI" alt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závažnejšie</a:t>
            </a: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k-SK" alt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Drvivá väčšina všetkých IMC sa vyskytuje u </a:t>
            </a:r>
            <a:r>
              <a:rPr lang="sk-SK" alt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žien</a:t>
            </a:r>
            <a:r>
              <a:rPr lang="sl-SI" alt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(ako je akútna cystitída)</a:t>
            </a: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40–50</a:t>
            </a:r>
            <a:r>
              <a:rPr lang="sk-SK" alt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alt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</a:t>
            </a:r>
            <a:r>
              <a:rPr lang="sk-SK" alt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žien mala </a:t>
            </a:r>
            <a:r>
              <a:rPr lang="sk-SK" alt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aspoň </a:t>
            </a:r>
            <a:r>
              <a:rPr lang="sk-SK" alt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raz </a:t>
            </a: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 život </a:t>
            </a:r>
            <a:r>
              <a:rPr lang="sk-SK" alt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jednu epizódu</a:t>
            </a:r>
            <a:r>
              <a:rPr lang="en-GB" alt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cystitídy vyžadujúcu antibakteriálnu liečbu.</a:t>
            </a:r>
          </a:p>
          <a:p>
            <a:pPr marL="180000" indent="-1800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k-SK" alt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IMC u mužov nie sú také časté ale môžu byť závažné</a:t>
            </a: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l-S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238461" y="6067497"/>
            <a:ext cx="65598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1.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Southwick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F. 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Infectious Diseases A Clinical Short Course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Gainesville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McGraw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-Hill, 2007.</a:t>
            </a:r>
            <a:endParaRPr lang="sl-SI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7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323088"/>
            <a:ext cx="2725939" cy="403244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98143" y="533678"/>
            <a:ext cx="6347714" cy="1320800"/>
          </a:xfrm>
        </p:spPr>
        <p:txBody>
          <a:bodyPr/>
          <a:lstStyle/>
          <a:p>
            <a:pPr algn="ctr"/>
            <a:r>
              <a:rPr lang="sl-SI" sz="3200" b="1" dirty="0"/>
              <a:t> </a:t>
            </a:r>
            <a:r>
              <a:rPr lang="sl-SI" sz="3200" b="1" dirty="0">
                <a:solidFill>
                  <a:schemeClr val="accent4"/>
                </a:solidFill>
              </a:rPr>
              <a:t>IMC u detí</a:t>
            </a:r>
          </a:p>
        </p:txBody>
      </p:sp>
      <p:sp>
        <p:nvSpPr>
          <p:cNvPr id="3" name="Pravokotnik 2"/>
          <p:cNvSpPr/>
          <p:nvPr/>
        </p:nvSpPr>
        <p:spPr>
          <a:xfrm>
            <a:off x="3430239" y="1700808"/>
            <a:ext cx="5040560" cy="443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2000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2"/>
                </a:solidFill>
              </a:rPr>
              <a:t>U detí sú IMC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sk-SK" b="1" dirty="0">
                <a:solidFill>
                  <a:schemeClr val="tx2"/>
                </a:solidFill>
              </a:rPr>
              <a:t>častým zdravotným problémom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sk-SK" dirty="0">
                <a:solidFill>
                  <a:schemeClr val="tx2"/>
                </a:solidFill>
              </a:rPr>
              <a:t>s </a:t>
            </a:r>
            <a:r>
              <a:rPr lang="sk-SK" dirty="0" err="1">
                <a:solidFill>
                  <a:schemeClr val="tx2"/>
                </a:solidFill>
              </a:rPr>
              <a:t>incidenciou</a:t>
            </a:r>
            <a:r>
              <a:rPr lang="sk-SK" dirty="0">
                <a:solidFill>
                  <a:schemeClr val="tx2"/>
                </a:solidFill>
              </a:rPr>
              <a:t> iba o málo nižšou ako infekcie horných dýchacích ciest a infekcií </a:t>
            </a:r>
            <a:r>
              <a:rPr lang="sk-SK" dirty="0" err="1">
                <a:solidFill>
                  <a:schemeClr val="tx2"/>
                </a:solidFill>
              </a:rPr>
              <a:t>gastrointestinálneho</a:t>
            </a:r>
            <a:r>
              <a:rPr lang="sk-SK" dirty="0">
                <a:solidFill>
                  <a:schemeClr val="tx2"/>
                </a:solidFill>
              </a:rPr>
              <a:t> traktu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sl-SI" sz="1400" dirty="0">
              <a:solidFill>
                <a:schemeClr val="tx2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2"/>
                </a:solidFill>
              </a:rPr>
              <a:t>Najčastejšie IMC u detí sú</a:t>
            </a:r>
            <a:r>
              <a:rPr lang="en-US" dirty="0">
                <a:solidFill>
                  <a:schemeClr val="tx2"/>
                </a:solidFill>
              </a:rPr>
              <a:t>: </a:t>
            </a:r>
            <a:endParaRPr lang="sl-SI" dirty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altLang="sl-SI" b="1" dirty="0">
                <a:solidFill>
                  <a:schemeClr val="tx2"/>
                </a:solidFill>
              </a:rPr>
              <a:t>	- akútna cystitída </a:t>
            </a:r>
            <a:r>
              <a:rPr lang="sl-SI" altLang="sl-SI" dirty="0">
                <a:solidFill>
                  <a:schemeClr val="tx2"/>
                </a:solidFill>
              </a:rPr>
              <a:t>(</a:t>
            </a:r>
            <a:r>
              <a:rPr lang="sl-SI" altLang="sl-SI" b="1" dirty="0">
                <a:solidFill>
                  <a:schemeClr val="tx2"/>
                </a:solidFill>
              </a:rPr>
              <a:t>Nekomplikované IMC </a:t>
            </a:r>
            <a:r>
              <a:rPr lang="sl-SI" altLang="sl-SI" dirty="0">
                <a:solidFill>
                  <a:schemeClr val="tx2"/>
                </a:solidFill>
              </a:rPr>
              <a:t>u 	detí)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altLang="sl-SI" b="1" dirty="0">
                <a:solidFill>
                  <a:schemeClr val="tx2"/>
                </a:solidFill>
              </a:rPr>
              <a:t> 	- pyelonefritída</a:t>
            </a:r>
            <a:r>
              <a:rPr lang="sl-SI" altLang="sl-SI" dirty="0">
                <a:solidFill>
                  <a:schemeClr val="tx2"/>
                </a:solidFill>
              </a:rPr>
              <a:t> spojená s abnormalitami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solidFill>
                  <a:schemeClr val="tx2"/>
                </a:solidFill>
              </a:rPr>
              <a:t>        močových ciest, napr. kamene</a:t>
            </a: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sl-SI" altLang="sl-SI" dirty="0">
                <a:solidFill>
                  <a:schemeClr val="tx2"/>
                </a:solidFill>
              </a:rPr>
              <a:t>(</a:t>
            </a:r>
            <a:r>
              <a:rPr lang="sl-SI" altLang="sl-SI" b="1" dirty="0">
                <a:solidFill>
                  <a:schemeClr val="tx2"/>
                </a:solidFill>
              </a:rPr>
              <a:t>Závažné IMC </a:t>
            </a:r>
            <a:r>
              <a:rPr lang="sl-SI" altLang="sl-SI" dirty="0">
                <a:solidFill>
                  <a:schemeClr val="tx2"/>
                </a:solidFill>
              </a:rPr>
              <a:t>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solidFill>
                  <a:schemeClr val="tx2"/>
                </a:solidFill>
              </a:rPr>
              <a:t>        detí).</a:t>
            </a:r>
            <a:endParaRPr lang="sl-SI" sz="1400" dirty="0">
              <a:solidFill>
                <a:schemeClr val="tx2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Najčastejšie príznaky: od </a:t>
            </a:r>
            <a:r>
              <a:rPr lang="sk-SK" b="1" dirty="0">
                <a:solidFill>
                  <a:schemeClr val="tx2"/>
                </a:solidFill>
              </a:rPr>
              <a:t>horúčky </a:t>
            </a:r>
            <a:r>
              <a:rPr lang="sk-SK" dirty="0">
                <a:solidFill>
                  <a:schemeClr val="tx2"/>
                </a:solidFill>
              </a:rPr>
              <a:t>cez</a:t>
            </a:r>
            <a:r>
              <a:rPr lang="sk-SK" b="1" dirty="0">
                <a:solidFill>
                  <a:schemeClr val="tx2"/>
                </a:solidFill>
              </a:rPr>
              <a:t> </a:t>
            </a:r>
            <a:r>
              <a:rPr lang="sk-SK" dirty="0">
                <a:solidFill>
                  <a:schemeClr val="tx2"/>
                </a:solidFill>
              </a:rPr>
              <a:t>príznaky</a:t>
            </a: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gastrointestin</a:t>
            </a:r>
            <a:r>
              <a:rPr lang="sk-SK" b="1" dirty="0">
                <a:solidFill>
                  <a:schemeClr val="tx2"/>
                </a:solidFill>
              </a:rPr>
              <a:t>á</a:t>
            </a:r>
            <a:r>
              <a:rPr lang="en-US" b="1" dirty="0">
                <a:solidFill>
                  <a:schemeClr val="tx2"/>
                </a:solidFill>
              </a:rPr>
              <a:t>l</a:t>
            </a:r>
            <a:r>
              <a:rPr lang="sk-SK" b="1" dirty="0">
                <a:solidFill>
                  <a:schemeClr val="tx2"/>
                </a:solidFill>
              </a:rPr>
              <a:t>nej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sk-SK" dirty="0">
                <a:solidFill>
                  <a:schemeClr val="tx2"/>
                </a:solidFill>
              </a:rPr>
              <a:t>infekcie a príznaky infekcie dolných a horných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sk-SK" b="1" dirty="0">
                <a:solidFill>
                  <a:schemeClr val="tx2"/>
                </a:solidFill>
              </a:rPr>
              <a:t>močových </a:t>
            </a:r>
            <a:r>
              <a:rPr lang="sk-SK" dirty="0">
                <a:solidFill>
                  <a:schemeClr val="tx2"/>
                </a:solidFill>
              </a:rPr>
              <a:t>ciest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sl-SI" dirty="0">
              <a:solidFill>
                <a:schemeClr val="tx2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l-SI" sz="1050" dirty="0">
              <a:solidFill>
                <a:schemeClr val="tx2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</a:rPr>
              <a:t>Etiológia: </a:t>
            </a:r>
            <a:r>
              <a:rPr lang="sl-SI" b="1" i="1" dirty="0">
                <a:solidFill>
                  <a:schemeClr val="tx2"/>
                </a:solidFill>
              </a:rPr>
              <a:t>Escherichia coli </a:t>
            </a:r>
            <a:r>
              <a:rPr lang="sl-SI" dirty="0">
                <a:solidFill>
                  <a:schemeClr val="tx2"/>
                </a:solidFill>
              </a:rPr>
              <a:t>v </a:t>
            </a:r>
            <a:r>
              <a:rPr lang="sl-SI" b="1" dirty="0">
                <a:solidFill>
                  <a:schemeClr val="tx2"/>
                </a:solidFill>
              </a:rPr>
              <a:t>90 % prípadov.</a:t>
            </a:r>
            <a:endParaRPr lang="sl-SI" b="1" i="1" dirty="0">
              <a:solidFill>
                <a:schemeClr val="tx2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467544" y="6385241"/>
            <a:ext cx="69847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Sources: 1. Grabe M,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Guidelines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Urological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Infections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European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Association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Urology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2015; 1-86. 2.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Southwick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F. 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Infectious Diseases A Clinical Short Course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Gainesville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McGraw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-Hill, 2007</a:t>
            </a:r>
          </a:p>
        </p:txBody>
      </p:sp>
    </p:spTree>
    <p:extLst>
      <p:ext uri="{BB962C8B-B14F-4D97-AF65-F5344CB8AC3E}">
        <p14:creationId xmlns:p14="http://schemas.microsoft.com/office/powerpoint/2010/main" val="29616913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2016" y="821987"/>
            <a:ext cx="62750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altLang="sl-SI" sz="32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Približne </a:t>
            </a:r>
            <a:r>
              <a:rPr lang="en-GB" altLang="sl-SI" sz="32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80</a:t>
            </a:r>
            <a:r>
              <a:rPr lang="sk-SK" altLang="sl-SI" sz="32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sl-SI" sz="32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% </a:t>
            </a:r>
            <a:r>
              <a:rPr lang="sk-SK" altLang="sl-SI" sz="32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IMC sú spôsobené baktériou</a:t>
            </a:r>
            <a:r>
              <a:rPr lang="en-GB" altLang="sl-SI" sz="32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br>
              <a:rPr lang="sl-SI" altLang="sl-SI" sz="32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</a:br>
            <a:r>
              <a:rPr lang="en-GB" altLang="sl-SI" sz="3200" b="1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Escherichia coli</a:t>
            </a:r>
            <a:endParaRPr lang="sl-SI" sz="32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5526826" y="4221088"/>
            <a:ext cx="1765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sl-SI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Escherichia </a:t>
            </a:r>
            <a:r>
              <a:rPr lang="sl-SI" altLang="sl-SI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GB" altLang="sl-SI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oli</a:t>
            </a:r>
            <a:endParaRPr lang="sl-SI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623602"/>
            <a:ext cx="3742915" cy="340895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259631" y="6165304"/>
            <a:ext cx="65598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1.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Southwick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F. 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Infectious Diseases A Clinical Short Course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Gainesville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McGraw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-Hill, 2007.</a:t>
            </a:r>
            <a:endParaRPr lang="sl-SI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799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4360" y="1124744"/>
            <a:ext cx="8435280" cy="1143000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>
                <a:solidFill>
                  <a:schemeClr val="accent4"/>
                </a:solidFill>
              </a:rPr>
              <a:t>Zhrnutie IMC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043608" y="2348880"/>
            <a:ext cx="7272808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chemeClr val="tx2"/>
                </a:solidFill>
              </a:rPr>
              <a:t>Infekcie močových ciest (IMC) sa rozdeľujú na </a:t>
            </a:r>
            <a:r>
              <a:rPr lang="sl-SI" altLang="sl-SI" b="1" dirty="0">
                <a:solidFill>
                  <a:schemeClr val="tx2"/>
                </a:solidFill>
              </a:rPr>
              <a:t>infekcie HMC </a:t>
            </a:r>
            <a:r>
              <a:rPr lang="sl-SI" altLang="sl-SI" dirty="0">
                <a:solidFill>
                  <a:schemeClr val="tx2"/>
                </a:solidFill>
              </a:rPr>
              <a:t>(</a:t>
            </a:r>
            <a:r>
              <a:rPr lang="sl-SI" altLang="sl-SI" b="1" dirty="0">
                <a:solidFill>
                  <a:schemeClr val="tx2"/>
                </a:solidFill>
              </a:rPr>
              <a:t>pyelonefritída </a:t>
            </a:r>
            <a:r>
              <a:rPr lang="sl-SI" altLang="sl-SI" dirty="0">
                <a:solidFill>
                  <a:schemeClr val="tx2"/>
                </a:solidFill>
              </a:rPr>
              <a:t>- infekcia obličiek) a </a:t>
            </a:r>
            <a:r>
              <a:rPr lang="sl-SI" altLang="sl-SI" b="1" dirty="0">
                <a:solidFill>
                  <a:schemeClr val="tx2"/>
                </a:solidFill>
              </a:rPr>
              <a:t>infekcie DMC </a:t>
            </a:r>
            <a:r>
              <a:rPr lang="sl-SI" altLang="sl-SI" dirty="0">
                <a:solidFill>
                  <a:schemeClr val="tx2"/>
                </a:solidFill>
              </a:rPr>
              <a:t>(</a:t>
            </a:r>
            <a:r>
              <a:rPr lang="sl-SI" altLang="sl-SI" b="1" dirty="0">
                <a:solidFill>
                  <a:schemeClr val="tx2"/>
                </a:solidFill>
              </a:rPr>
              <a:t>cystitída </a:t>
            </a:r>
            <a:r>
              <a:rPr lang="sl-SI" altLang="sl-SI" dirty="0">
                <a:solidFill>
                  <a:schemeClr val="tx2"/>
                </a:solidFill>
              </a:rPr>
              <a:t>- infekcia močového mechúra a </a:t>
            </a:r>
            <a:r>
              <a:rPr lang="sl-SI" altLang="sl-SI" b="1" dirty="0">
                <a:solidFill>
                  <a:schemeClr val="tx2"/>
                </a:solidFill>
              </a:rPr>
              <a:t>prostatitída </a:t>
            </a:r>
            <a:r>
              <a:rPr lang="sl-SI" altLang="sl-SI" dirty="0">
                <a:solidFill>
                  <a:schemeClr val="tx2"/>
                </a:solidFill>
              </a:rPr>
              <a:t>- infekcia prostaty).</a:t>
            </a:r>
          </a:p>
          <a:p>
            <a:pPr marL="285750" lvl="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l-SI" altLang="sl-SI" sz="900" dirty="0">
              <a:solidFill>
                <a:schemeClr val="tx2"/>
              </a:solidFill>
            </a:endParaRPr>
          </a:p>
          <a:p>
            <a:pPr marL="285750" lvl="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chemeClr val="tx2"/>
                </a:solidFill>
              </a:rPr>
              <a:t>IMC môžu byť </a:t>
            </a:r>
            <a:r>
              <a:rPr lang="sl-SI" altLang="sl-SI" b="1" dirty="0">
                <a:solidFill>
                  <a:schemeClr val="tx2"/>
                </a:solidFill>
              </a:rPr>
              <a:t>nekomplikované </a:t>
            </a:r>
            <a:r>
              <a:rPr lang="sl-SI" altLang="sl-SI" dirty="0">
                <a:solidFill>
                  <a:schemeClr val="tx2"/>
                </a:solidFill>
              </a:rPr>
              <a:t>ako aj </a:t>
            </a:r>
            <a:r>
              <a:rPr lang="sl-SI" altLang="sl-SI" b="1" dirty="0">
                <a:solidFill>
                  <a:schemeClr val="tx2"/>
                </a:solidFill>
              </a:rPr>
              <a:t>komplikované</a:t>
            </a:r>
            <a:r>
              <a:rPr lang="sl-SI" altLang="sl-SI" dirty="0">
                <a:solidFill>
                  <a:schemeClr val="tx2"/>
                </a:solidFill>
              </a:rPr>
              <a:t>.</a:t>
            </a:r>
          </a:p>
          <a:p>
            <a:pPr marL="285750" lvl="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l-SI" altLang="sl-SI" sz="900" dirty="0">
              <a:solidFill>
                <a:schemeClr val="tx2"/>
              </a:solidFill>
            </a:endParaRPr>
          </a:p>
          <a:p>
            <a:pPr marL="285750" lvl="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  <a:cs typeface="Arial" charset="0"/>
              </a:rPr>
              <a:t>Pri komplikovaných IMC sa často vyžaduje </a:t>
            </a:r>
            <a:r>
              <a:rPr lang="sl-SI" b="1" dirty="0">
                <a:solidFill>
                  <a:schemeClr val="tx2"/>
                </a:solidFill>
              </a:rPr>
              <a:t>hospitalizácia</a:t>
            </a:r>
            <a:r>
              <a:rPr lang="sl-SI" dirty="0">
                <a:solidFill>
                  <a:schemeClr val="tx2"/>
                </a:solidFill>
                <a:cs typeface="Arial" charset="0"/>
              </a:rPr>
              <a:t>.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endParaRPr lang="sl-SI" altLang="sl-SI" sz="900" dirty="0">
              <a:solidFill>
                <a:schemeClr val="tx2"/>
              </a:solidFill>
            </a:endParaRPr>
          </a:p>
          <a:p>
            <a:pPr marL="285750" lvl="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chemeClr val="tx2"/>
                </a:solidFill>
              </a:rPr>
              <a:t>Infekcie DMC, obzvlášť </a:t>
            </a:r>
            <a:r>
              <a:rPr lang="sl-SI" altLang="sl-SI" b="1" dirty="0">
                <a:solidFill>
                  <a:schemeClr val="tx2"/>
                </a:solidFill>
              </a:rPr>
              <a:t>cystitída</a:t>
            </a:r>
            <a:r>
              <a:rPr lang="sl-SI" altLang="sl-SI" dirty="0">
                <a:solidFill>
                  <a:schemeClr val="tx2"/>
                </a:solidFill>
              </a:rPr>
              <a:t>, sú </a:t>
            </a:r>
            <a:r>
              <a:rPr lang="sl-SI" altLang="sl-SI" b="1" dirty="0">
                <a:solidFill>
                  <a:schemeClr val="tx2"/>
                </a:solidFill>
              </a:rPr>
              <a:t>najčastejšími </a:t>
            </a:r>
            <a:r>
              <a:rPr lang="sl-SI" altLang="sl-SI" dirty="0">
                <a:solidFill>
                  <a:schemeClr val="tx2"/>
                </a:solidFill>
              </a:rPr>
              <a:t>spomedzi všetkých IMC.</a:t>
            </a:r>
          </a:p>
          <a:p>
            <a:pPr marL="285750" lvl="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l-SI" altLang="sl-SI" sz="900" dirty="0">
              <a:solidFill>
                <a:schemeClr val="tx2"/>
              </a:solidFill>
            </a:endParaRPr>
          </a:p>
          <a:p>
            <a:pPr marL="28575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k-SK" altLang="sl-SI" dirty="0">
                <a:solidFill>
                  <a:schemeClr val="tx2"/>
                </a:solidFill>
              </a:rPr>
              <a:t>Väčšina IMC sa vyskytuje u </a:t>
            </a:r>
            <a:r>
              <a:rPr lang="sk-SK" altLang="sl-SI" b="1" dirty="0">
                <a:solidFill>
                  <a:schemeClr val="tx2"/>
                </a:solidFill>
              </a:rPr>
              <a:t>žien</a:t>
            </a:r>
            <a:r>
              <a:rPr lang="sl-SI" altLang="sl-SI" dirty="0">
                <a:solidFill>
                  <a:schemeClr val="tx2"/>
                </a:solidFill>
              </a:rPr>
              <a:t> (ako cystitída).</a:t>
            </a:r>
          </a:p>
          <a:p>
            <a:pPr marL="28575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l-SI" altLang="sl-SI" sz="900" dirty="0">
              <a:solidFill>
                <a:schemeClr val="tx2"/>
              </a:solidFill>
            </a:endParaRPr>
          </a:p>
          <a:p>
            <a:pPr marL="28575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2"/>
                </a:solidFill>
              </a:rPr>
              <a:t>Približne </a:t>
            </a:r>
            <a:r>
              <a:rPr lang="en-US" dirty="0">
                <a:solidFill>
                  <a:schemeClr val="tx2"/>
                </a:solidFill>
              </a:rPr>
              <a:t>80</a:t>
            </a:r>
            <a:r>
              <a:rPr lang="sk-SK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% </a:t>
            </a:r>
            <a:r>
              <a:rPr lang="sk-SK" dirty="0">
                <a:solidFill>
                  <a:schemeClr val="tx2"/>
                </a:solidFill>
              </a:rPr>
              <a:t>všetkých IMC je spôsobených baktériou</a:t>
            </a: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en-US" b="1" i="1" dirty="0">
                <a:solidFill>
                  <a:schemeClr val="tx2"/>
                </a:solidFill>
              </a:rPr>
              <a:t>Escherichia coli</a:t>
            </a:r>
            <a:r>
              <a:rPr lang="sl-SI" i="1" dirty="0">
                <a:solidFill>
                  <a:schemeClr val="tx2"/>
                </a:solidFill>
              </a:rPr>
              <a:t>.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sl-SI" sz="9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939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1052736"/>
            <a:ext cx="6589199" cy="1280890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>
                <a:solidFill>
                  <a:schemeClr val="accent4"/>
                </a:solidFill>
              </a:rPr>
              <a:t>Antibiotiká 1. voľby lekára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76007" y="2996952"/>
            <a:ext cx="6591985" cy="3777622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>
                <a:solidFill>
                  <a:schemeClr val="tx2"/>
                </a:solidFill>
              </a:rPr>
              <a:t>Medzi antibiotiká 1. voľby lekára pri infekciách dýchacích ciest patria:</a:t>
            </a:r>
          </a:p>
          <a:p>
            <a:endParaRPr lang="sk-SK" sz="2000" dirty="0">
              <a:solidFill>
                <a:schemeClr val="tx2"/>
              </a:solidFill>
            </a:endParaRPr>
          </a:p>
          <a:p>
            <a:r>
              <a:rPr lang="sk-SK" sz="2000" dirty="0">
                <a:solidFill>
                  <a:schemeClr val="tx2"/>
                </a:solidFill>
              </a:rPr>
              <a:t>Penicilíny / </a:t>
            </a:r>
            <a:r>
              <a:rPr lang="sk-SK" sz="2000" dirty="0" err="1">
                <a:solidFill>
                  <a:schemeClr val="tx2"/>
                </a:solidFill>
              </a:rPr>
              <a:t>Potencované</a:t>
            </a:r>
            <a:r>
              <a:rPr lang="sk-SK" sz="2000" dirty="0">
                <a:solidFill>
                  <a:schemeClr val="tx2"/>
                </a:solidFill>
              </a:rPr>
              <a:t> penicilíny</a:t>
            </a:r>
          </a:p>
          <a:p>
            <a:r>
              <a:rPr lang="sk-SK" sz="2000" dirty="0" err="1">
                <a:solidFill>
                  <a:schemeClr val="tx2"/>
                </a:solidFill>
              </a:rPr>
              <a:t>Cefalosporíny</a:t>
            </a:r>
            <a:endParaRPr lang="sk-SK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553817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271774" y="1052736"/>
            <a:ext cx="6600451" cy="2262781"/>
          </a:xfrm>
        </p:spPr>
        <p:txBody>
          <a:bodyPr/>
          <a:lstStyle/>
          <a:p>
            <a:br>
              <a:rPr lang="sk-SK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sk-SK" sz="3200" b="1" dirty="0" err="1">
                <a:solidFill>
                  <a:schemeClr val="accent4"/>
                </a:solidFill>
              </a:rPr>
              <a:t>Amoxicilín+klavulanát</a:t>
            </a:r>
            <a:endParaRPr lang="sk-SK" sz="3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758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2633" y="980728"/>
            <a:ext cx="6798734" cy="1303867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>
                <a:solidFill>
                  <a:schemeClr val="accent4"/>
                </a:solidFill>
              </a:rPr>
              <a:t>Zástupcovia </a:t>
            </a:r>
            <a:r>
              <a:rPr lang="sk-SK" sz="3200" b="1" dirty="0" err="1">
                <a:solidFill>
                  <a:schemeClr val="accent4"/>
                </a:solidFill>
              </a:rPr>
              <a:t>amo</a:t>
            </a:r>
            <a:r>
              <a:rPr lang="sk-SK" sz="3200" b="1" dirty="0">
                <a:solidFill>
                  <a:schemeClr val="accent4"/>
                </a:solidFill>
              </a:rPr>
              <a:t> + </a:t>
            </a:r>
            <a:r>
              <a:rPr lang="sk-SK" sz="3200" b="1" dirty="0" err="1">
                <a:solidFill>
                  <a:schemeClr val="accent4"/>
                </a:solidFill>
              </a:rPr>
              <a:t>klav</a:t>
            </a:r>
            <a:r>
              <a:rPr lang="sk-SK" sz="3200" b="1" dirty="0">
                <a:solidFill>
                  <a:schemeClr val="accent4"/>
                </a:solidFill>
              </a:rPr>
              <a:t>. na Slovensku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19672" y="2852936"/>
            <a:ext cx="659198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>
                <a:solidFill>
                  <a:schemeClr val="tx2"/>
                </a:solidFill>
              </a:rPr>
              <a:t>Napríklad: </a:t>
            </a:r>
          </a:p>
          <a:p>
            <a:endParaRPr lang="sk-SK" sz="2000" dirty="0">
              <a:solidFill>
                <a:schemeClr val="tx2"/>
              </a:solidFill>
            </a:endParaRPr>
          </a:p>
          <a:p>
            <a:r>
              <a:rPr lang="sk-SK" sz="2000" dirty="0" err="1">
                <a:solidFill>
                  <a:schemeClr val="tx2"/>
                </a:solidFill>
              </a:rPr>
              <a:t>Augmentín</a:t>
            </a:r>
            <a:endParaRPr lang="sk-SK" sz="2000" dirty="0">
              <a:solidFill>
                <a:schemeClr val="tx2"/>
              </a:solidFill>
            </a:endParaRPr>
          </a:p>
          <a:p>
            <a:r>
              <a:rPr lang="sk-SK" sz="2000" dirty="0" err="1">
                <a:solidFill>
                  <a:schemeClr val="tx2"/>
                </a:solidFill>
              </a:rPr>
              <a:t>Amoksiklav</a:t>
            </a:r>
            <a:endParaRPr lang="sk-SK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271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chemeClr val="accent4"/>
                </a:solidFill>
              </a:rPr>
              <a:t>Indikácie </a:t>
            </a:r>
            <a:r>
              <a:rPr lang="sk-SK" sz="3200" b="1" dirty="0" err="1">
                <a:solidFill>
                  <a:schemeClr val="accent4"/>
                </a:solidFill>
              </a:rPr>
              <a:t>amoxicilín</a:t>
            </a:r>
            <a:r>
              <a:rPr lang="sk-SK" sz="3200" b="1" dirty="0">
                <a:solidFill>
                  <a:schemeClr val="accent4"/>
                </a:solidFill>
              </a:rPr>
              <a:t> + </a:t>
            </a:r>
            <a:r>
              <a:rPr lang="sk-SK" sz="3200" b="1" dirty="0" err="1">
                <a:solidFill>
                  <a:schemeClr val="accent4"/>
                </a:solidFill>
              </a:rPr>
              <a:t>klavulanát</a:t>
            </a:r>
            <a:endParaRPr lang="sk-SK" sz="3200" b="1" dirty="0">
              <a:solidFill>
                <a:schemeClr val="accent4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331640" y="2564904"/>
            <a:ext cx="7056784" cy="3777622"/>
          </a:xfrm>
          <a:ln w="38100">
            <a:noFill/>
          </a:ln>
        </p:spPr>
        <p:txBody>
          <a:bodyPr>
            <a:normAutofit fontScale="85000" lnSpcReduction="20000"/>
          </a:bodyPr>
          <a:lstStyle/>
          <a:p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Akútna bakteriálna </a:t>
            </a:r>
            <a:r>
              <a:rPr lang="sk-SK" dirty="0" err="1">
                <a:solidFill>
                  <a:schemeClr val="accent4">
                    <a:lumMod val="50000"/>
                  </a:schemeClr>
                </a:solidFill>
              </a:rPr>
              <a:t>sinusitída</a:t>
            </a:r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 (adekvátne diagnostikovaná)</a:t>
            </a:r>
          </a:p>
          <a:p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Akútna </a:t>
            </a:r>
            <a:r>
              <a:rPr lang="sk-SK" dirty="0" err="1">
                <a:solidFill>
                  <a:schemeClr val="accent4">
                    <a:lumMod val="50000"/>
                  </a:schemeClr>
                </a:solidFill>
              </a:rPr>
              <a:t>otitis</a:t>
            </a:r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4">
                    <a:lumMod val="50000"/>
                  </a:schemeClr>
                </a:solidFill>
              </a:rPr>
              <a:t>media</a:t>
            </a:r>
            <a:endParaRPr lang="sk-SK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Akútne </a:t>
            </a:r>
            <a:r>
              <a:rPr lang="sk-SK" dirty="0" err="1">
                <a:solidFill>
                  <a:schemeClr val="accent4">
                    <a:lumMod val="50000"/>
                  </a:schemeClr>
                </a:solidFill>
              </a:rPr>
              <a:t>exacerbácie</a:t>
            </a:r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 chronickej bronchitídy (adekvátne diagnostikovanej)</a:t>
            </a:r>
          </a:p>
          <a:p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Pneumónia získaná v komunite</a:t>
            </a:r>
          </a:p>
          <a:p>
            <a:r>
              <a:rPr lang="sk-SK" b="1" dirty="0" err="1">
                <a:solidFill>
                  <a:schemeClr val="accent4">
                    <a:lumMod val="50000"/>
                  </a:schemeClr>
                </a:solidFill>
              </a:rPr>
              <a:t>Cystitída</a:t>
            </a:r>
            <a:endParaRPr lang="sk-SK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k-SK" b="1" dirty="0" err="1">
                <a:solidFill>
                  <a:schemeClr val="accent4">
                    <a:lumMod val="50000"/>
                  </a:schemeClr>
                </a:solidFill>
              </a:rPr>
              <a:t>Pyelonefritída</a:t>
            </a:r>
            <a:endParaRPr lang="sk-SK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Infekcie kože a mäkkých tkanív, najmä celulitída, pohryznutie zvieraťom, ťažký dentálny absces so šíriacou sa celulitídou.</a:t>
            </a:r>
          </a:p>
          <a:p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Infekcie kostí a kĺbov, najmä </a:t>
            </a:r>
            <a:r>
              <a:rPr lang="sk-SK" dirty="0" err="1">
                <a:solidFill>
                  <a:schemeClr val="accent4">
                    <a:lumMod val="50000"/>
                  </a:schemeClr>
                </a:solidFill>
              </a:rPr>
              <a:t>osteomyelitída</a:t>
            </a:r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34471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7400" y="980728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chemeClr val="accent4"/>
                </a:solidFill>
              </a:rPr>
              <a:t>Dávkovanie a spôsob podania </a:t>
            </a:r>
            <a:r>
              <a:rPr lang="sk-SK" sz="3200" b="1" dirty="0" err="1">
                <a:solidFill>
                  <a:schemeClr val="accent4"/>
                </a:solidFill>
              </a:rPr>
              <a:t>amo</a:t>
            </a:r>
            <a:r>
              <a:rPr lang="sk-SK" sz="3200" b="1" dirty="0">
                <a:solidFill>
                  <a:schemeClr val="accent4"/>
                </a:solidFill>
              </a:rPr>
              <a:t> + </a:t>
            </a:r>
            <a:r>
              <a:rPr lang="sk-SK" sz="3200" b="1" dirty="0" err="1">
                <a:solidFill>
                  <a:schemeClr val="accent4"/>
                </a:solidFill>
              </a:rPr>
              <a:t>klav</a:t>
            </a:r>
            <a:r>
              <a:rPr lang="sk-SK" sz="3200" b="1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115616" y="2420888"/>
            <a:ext cx="7200800" cy="4032448"/>
          </a:xfrm>
          <a:ln w="38100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Dospelí a deti vážiace </a:t>
            </a:r>
            <a:r>
              <a:rPr lang="sk-SK" sz="1400" u="sng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</a:t>
            </a:r>
            <a:r>
              <a:rPr lang="sk-SK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40 kg</a:t>
            </a:r>
            <a:endParaRPr lang="sk-SK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Odporúčané dávky: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 </a:t>
            </a: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štandardná dávka (pri všetkých indikáciách): 875 mg/125 mg dvakrát denne,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 </a:t>
            </a: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vyššia dávka (najmä pri infekciách akými sú </a:t>
            </a:r>
            <a:r>
              <a:rPr lang="sk-SK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otitis</a:t>
            </a: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media</a:t>
            </a: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sinusitída</a:t>
            </a: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infekcie dolných dýchacích ciest a infekcie močových ciest): 875 mg/125 mg trikrát denne.</a:t>
            </a:r>
          </a:p>
          <a:p>
            <a:pPr marL="0" indent="0">
              <a:buNone/>
            </a:pPr>
            <a:r>
              <a:rPr lang="sk-SK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Deti vážiace &lt; 40 kg</a:t>
            </a:r>
            <a:endParaRPr lang="sk-SK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Deti sa môžu liečiť </a:t>
            </a:r>
            <a:r>
              <a:rPr lang="sk-SK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Augmentinom</a:t>
            </a: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 forme tabliet, suspenzie alebo pediatrických vreciek.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Odporúčané dávky: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 </a:t>
            </a: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 mg/3,6 mg/kg/deň až 45 mg/6,4 mg/kg/deň, ktoré sa podávajú rozdelené do dvoch dávok,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 </a:t>
            </a: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 niektorých infekciách (akými sú </a:t>
            </a:r>
            <a:r>
              <a:rPr lang="sk-SK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otitis</a:t>
            </a: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media</a:t>
            </a: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sinusitída</a:t>
            </a: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infekcie dolných dýchacích ciest) sa môže zvážiť použitie až 70 mg/10 mg/kg/deň, ktoré sa podávajú rozdelené do dvoch dávok.</a:t>
            </a:r>
          </a:p>
          <a:p>
            <a:pPr marL="0" indent="0">
              <a:buNone/>
            </a:pPr>
            <a:r>
              <a:rPr lang="sk-S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Keďže tablety sa nedajú rozdeliť na rovnaké dávky, deti vážiace menej ako 25 kg sa nesmú liečiť tabletami.</a:t>
            </a:r>
          </a:p>
          <a:p>
            <a:endParaRPr lang="sk-SK" sz="11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764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277400" y="980728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chemeClr val="accent4"/>
                </a:solidFill>
              </a:rPr>
              <a:t>Kontraindikácie </a:t>
            </a:r>
            <a:r>
              <a:rPr lang="sk-SK" sz="3200" b="1" dirty="0" err="1">
                <a:solidFill>
                  <a:schemeClr val="accent4"/>
                </a:solidFill>
              </a:rPr>
              <a:t>amoxicilín</a:t>
            </a:r>
            <a:r>
              <a:rPr lang="sk-SK" sz="3200" b="1" dirty="0">
                <a:solidFill>
                  <a:schemeClr val="accent4"/>
                </a:solidFill>
              </a:rPr>
              <a:t> + </a:t>
            </a:r>
            <a:r>
              <a:rPr lang="sk-SK" sz="3200" b="1" dirty="0" err="1">
                <a:solidFill>
                  <a:schemeClr val="accent4"/>
                </a:solidFill>
              </a:rPr>
              <a:t>klavulanát</a:t>
            </a:r>
            <a:endParaRPr lang="sk-SK" sz="3200" b="1" dirty="0">
              <a:solidFill>
                <a:schemeClr val="accent4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1277400" y="2780928"/>
            <a:ext cx="6968401" cy="3777622"/>
          </a:xfrm>
        </p:spPr>
        <p:txBody>
          <a:bodyPr>
            <a:normAutofit/>
          </a:bodyPr>
          <a:lstStyle/>
          <a:p>
            <a:r>
              <a:rPr lang="sk-SK" sz="1800" dirty="0">
                <a:solidFill>
                  <a:schemeClr val="accent4">
                    <a:lumMod val="50000"/>
                  </a:schemeClr>
                </a:solidFill>
              </a:rPr>
              <a:t>Precitlivenosť na liečivá, na ktorýkoľvek z penicilínov alebo na ktorúkoľvek z pomocných látok.</a:t>
            </a:r>
          </a:p>
          <a:p>
            <a:pPr marL="0" indent="0">
              <a:buNone/>
            </a:pPr>
            <a:endParaRPr lang="sk-SK" sz="1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k-SK" sz="1800" dirty="0">
                <a:solidFill>
                  <a:schemeClr val="accent4">
                    <a:lumMod val="50000"/>
                  </a:schemeClr>
                </a:solidFill>
              </a:rPr>
              <a:t>Anamnéza ťažkých, okamžitých reakcií z precitlivenosti (napr. </a:t>
            </a:r>
            <a:r>
              <a:rPr lang="sk-SK" sz="1800" dirty="0" err="1">
                <a:solidFill>
                  <a:schemeClr val="accent4">
                    <a:lumMod val="50000"/>
                  </a:schemeClr>
                </a:solidFill>
              </a:rPr>
              <a:t>anafylaxia</a:t>
            </a:r>
            <a:r>
              <a:rPr lang="sk-SK" sz="1800" dirty="0">
                <a:solidFill>
                  <a:schemeClr val="accent4">
                    <a:lumMod val="50000"/>
                  </a:schemeClr>
                </a:solidFill>
              </a:rPr>
              <a:t>) na iné </a:t>
            </a:r>
            <a:r>
              <a:rPr lang="sk-SK" sz="1800" dirty="0" err="1">
                <a:solidFill>
                  <a:schemeClr val="accent4">
                    <a:lumMod val="50000"/>
                  </a:schemeClr>
                </a:solidFill>
              </a:rPr>
              <a:t>betalaktámové</a:t>
            </a:r>
            <a:r>
              <a:rPr lang="sk-SK" sz="1800" dirty="0">
                <a:solidFill>
                  <a:schemeClr val="accent4">
                    <a:lumMod val="50000"/>
                  </a:schemeClr>
                </a:solidFill>
              </a:rPr>
              <a:t> liečivo (napr. </a:t>
            </a:r>
            <a:r>
              <a:rPr lang="sk-SK" sz="1800" dirty="0" err="1">
                <a:solidFill>
                  <a:schemeClr val="accent4">
                    <a:lumMod val="50000"/>
                  </a:schemeClr>
                </a:solidFill>
              </a:rPr>
              <a:t>cefalosporín</a:t>
            </a:r>
            <a:r>
              <a:rPr lang="sk-SK" sz="1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sk-SK" sz="1800" dirty="0" err="1">
                <a:solidFill>
                  <a:schemeClr val="accent4">
                    <a:lumMod val="50000"/>
                  </a:schemeClr>
                </a:solidFill>
              </a:rPr>
              <a:t>karbapenem</a:t>
            </a:r>
            <a:r>
              <a:rPr lang="sk-SK" sz="1800" dirty="0">
                <a:solidFill>
                  <a:schemeClr val="accent4">
                    <a:lumMod val="50000"/>
                  </a:schemeClr>
                </a:solidFill>
              </a:rPr>
              <a:t> alebo </a:t>
            </a:r>
            <a:r>
              <a:rPr lang="sk-SK" sz="1800" dirty="0" err="1">
                <a:solidFill>
                  <a:schemeClr val="accent4">
                    <a:lumMod val="50000"/>
                  </a:schemeClr>
                </a:solidFill>
              </a:rPr>
              <a:t>monobaktám</a:t>
            </a:r>
            <a:r>
              <a:rPr lang="sk-SK" sz="1800" dirty="0">
                <a:solidFill>
                  <a:schemeClr val="accent4">
                    <a:lumMod val="50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sk-SK" sz="1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k-SK" sz="1800" dirty="0">
                <a:solidFill>
                  <a:schemeClr val="accent4">
                    <a:lumMod val="50000"/>
                  </a:schemeClr>
                </a:solidFill>
              </a:rPr>
              <a:t>Anamnéza žltačky/poruchy funkcie pečene vyvolanej </a:t>
            </a:r>
            <a:r>
              <a:rPr lang="sk-SK" sz="1800" dirty="0" err="1">
                <a:solidFill>
                  <a:schemeClr val="accent4">
                    <a:lumMod val="50000"/>
                  </a:schemeClr>
                </a:solidFill>
              </a:rPr>
              <a:t>amoxicilínom</a:t>
            </a:r>
            <a:r>
              <a:rPr lang="sk-SK" sz="1800" dirty="0">
                <a:solidFill>
                  <a:schemeClr val="accent4">
                    <a:lumMod val="50000"/>
                  </a:schemeClr>
                </a:solidFill>
              </a:rPr>
              <a:t>/kyselinou </a:t>
            </a:r>
            <a:r>
              <a:rPr lang="sk-SK" sz="1800" dirty="0" err="1">
                <a:solidFill>
                  <a:schemeClr val="accent4">
                    <a:lumMod val="50000"/>
                  </a:schemeClr>
                </a:solidFill>
              </a:rPr>
              <a:t>klavulanovou</a:t>
            </a:r>
            <a:r>
              <a:rPr lang="sk-SK" sz="1800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59932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7400" y="90872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err="1">
                <a:solidFill>
                  <a:schemeClr val="accent4"/>
                </a:solidFill>
              </a:rPr>
              <a:t>Fertilita</a:t>
            </a:r>
            <a:r>
              <a:rPr lang="sk-SK" sz="3200" b="1" dirty="0">
                <a:solidFill>
                  <a:schemeClr val="accent4"/>
                </a:solidFill>
              </a:rPr>
              <a:t>, gravidita a laktácia u </a:t>
            </a:r>
            <a:r>
              <a:rPr lang="sk-SK" sz="3200" b="1" dirty="0" err="1">
                <a:solidFill>
                  <a:schemeClr val="accent4"/>
                </a:solidFill>
              </a:rPr>
              <a:t>amo</a:t>
            </a:r>
            <a:r>
              <a:rPr lang="sk-SK" sz="3200" b="1" dirty="0">
                <a:solidFill>
                  <a:schemeClr val="accent4"/>
                </a:solidFill>
              </a:rPr>
              <a:t> + </a:t>
            </a:r>
            <a:r>
              <a:rPr lang="sk-SK" sz="3200" b="1" dirty="0" err="1">
                <a:solidFill>
                  <a:schemeClr val="accent4"/>
                </a:solidFill>
              </a:rPr>
              <a:t>klav</a:t>
            </a:r>
            <a:r>
              <a:rPr lang="sk-SK" sz="3200" b="1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7624" y="2492896"/>
            <a:ext cx="7056784" cy="41764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u="sng" dirty="0">
                <a:solidFill>
                  <a:schemeClr val="accent4">
                    <a:lumMod val="50000"/>
                  </a:schemeClr>
                </a:solidFill>
              </a:rPr>
              <a:t>Gravidita</a:t>
            </a:r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Štúdie na zvieratách nepreukázali priame alebo nepriame škodlivé účinky na graviditu, embryonálny/</a:t>
            </a:r>
            <a:r>
              <a:rPr lang="sk-SK" dirty="0" err="1">
                <a:solidFill>
                  <a:schemeClr val="accent4">
                    <a:lumMod val="50000"/>
                  </a:schemeClr>
                </a:solidFill>
              </a:rPr>
              <a:t>fetálny</a:t>
            </a:r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 vývoj, pôrod alebo </a:t>
            </a:r>
            <a:r>
              <a:rPr lang="sk-SK" dirty="0" err="1">
                <a:solidFill>
                  <a:schemeClr val="accent4">
                    <a:lumMod val="50000"/>
                  </a:schemeClr>
                </a:solidFill>
              </a:rPr>
              <a:t>postnatálny</a:t>
            </a:r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 vývoj. Obmedzené údaje o použití </a:t>
            </a:r>
            <a:r>
              <a:rPr lang="sk-SK" dirty="0" err="1">
                <a:solidFill>
                  <a:schemeClr val="accent4">
                    <a:lumMod val="50000"/>
                  </a:schemeClr>
                </a:solidFill>
              </a:rPr>
              <a:t>amoxicilínu</a:t>
            </a:r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/kyseliny </a:t>
            </a:r>
            <a:r>
              <a:rPr lang="sk-SK" dirty="0" err="1">
                <a:solidFill>
                  <a:schemeClr val="accent4">
                    <a:lumMod val="50000"/>
                  </a:schemeClr>
                </a:solidFill>
              </a:rPr>
              <a:t>klavulanovej</a:t>
            </a:r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 u gravidných žien nepreukázali zvýšené riziko vrodených </a:t>
            </a:r>
            <a:r>
              <a:rPr lang="sk-SK" dirty="0" err="1">
                <a:solidFill>
                  <a:schemeClr val="accent4">
                    <a:lumMod val="50000"/>
                  </a:schemeClr>
                </a:solidFill>
              </a:rPr>
              <a:t>malformácií</a:t>
            </a:r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. V jednej štúdii u žien s predčasnou ruptúrou plodových obalov sa zistilo, že profylaktická liečba </a:t>
            </a:r>
            <a:r>
              <a:rPr lang="sk-SK" dirty="0" err="1">
                <a:solidFill>
                  <a:schemeClr val="accent4">
                    <a:lumMod val="50000"/>
                  </a:schemeClr>
                </a:solidFill>
              </a:rPr>
              <a:t>amoxicilínom</a:t>
            </a:r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/kyselinou </a:t>
            </a:r>
            <a:r>
              <a:rPr lang="sk-SK" dirty="0" err="1">
                <a:solidFill>
                  <a:schemeClr val="accent4">
                    <a:lumMod val="50000"/>
                  </a:schemeClr>
                </a:solidFill>
              </a:rPr>
              <a:t>klavulanovou</a:t>
            </a:r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 môže súvisieť so zvýšeným rizikom </a:t>
            </a:r>
            <a:r>
              <a:rPr lang="sk-SK" dirty="0" err="1">
                <a:solidFill>
                  <a:schemeClr val="accent4">
                    <a:lumMod val="50000"/>
                  </a:schemeClr>
                </a:solidFill>
              </a:rPr>
              <a:t>nekrotizujúcej</a:t>
            </a:r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4">
                    <a:lumMod val="50000"/>
                  </a:schemeClr>
                </a:solidFill>
              </a:rPr>
              <a:t>enterokolitídy</a:t>
            </a:r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 u novorodencov. Použitiu počas gravidity sa má vyhnúť, pokiaľ to lekár nepovažuje za nevyhnutné.</a:t>
            </a:r>
          </a:p>
          <a:p>
            <a:pPr marL="0" indent="0">
              <a:buNone/>
            </a:pPr>
            <a:r>
              <a:rPr lang="sk-SK" u="sng" dirty="0">
                <a:solidFill>
                  <a:schemeClr val="accent4">
                    <a:lumMod val="50000"/>
                  </a:schemeClr>
                </a:solidFill>
              </a:rPr>
              <a:t>Laktácia</a:t>
            </a:r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Obe látky sa vylučujú do materského mlieka (o účinkoch kyseliny </a:t>
            </a:r>
            <a:r>
              <a:rPr lang="sk-SK" dirty="0" err="1">
                <a:solidFill>
                  <a:schemeClr val="accent4">
                    <a:lumMod val="50000"/>
                  </a:schemeClr>
                </a:solidFill>
              </a:rPr>
              <a:t>klavulanovej</a:t>
            </a:r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 na dojčené dieťa sa nič nevie). V dôsledku toho sa u dojčeného dieťaťa môže vyskytnúť hnačka a hubová infekcia slizníc, a preto sa dojčenie možno bude musieť prerušiť. </a:t>
            </a:r>
            <a:r>
              <a:rPr lang="sk-SK" dirty="0" err="1">
                <a:solidFill>
                  <a:schemeClr val="accent4">
                    <a:lumMod val="50000"/>
                  </a:schemeClr>
                </a:solidFill>
              </a:rPr>
              <a:t>Amoxicilín</a:t>
            </a:r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/kyselina </a:t>
            </a:r>
            <a:r>
              <a:rPr lang="sk-SK" dirty="0" err="1">
                <a:solidFill>
                  <a:schemeClr val="accent4">
                    <a:lumMod val="50000"/>
                  </a:schemeClr>
                </a:solidFill>
              </a:rPr>
              <a:t>klavulanová</a:t>
            </a:r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 sa majú používať počas dojčenia až po zhodnotení prínosu/rizika ošetrujúcim lekárom.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517585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chemeClr val="accent4"/>
                </a:solidFill>
              </a:rPr>
              <a:t>Nežiaduce účinky </a:t>
            </a:r>
            <a:r>
              <a:rPr lang="sk-SK" sz="3200" b="1" dirty="0" err="1">
                <a:solidFill>
                  <a:schemeClr val="accent4"/>
                </a:solidFill>
              </a:rPr>
              <a:t>amo</a:t>
            </a:r>
            <a:r>
              <a:rPr lang="sk-SK" sz="3200" b="1" dirty="0">
                <a:solidFill>
                  <a:schemeClr val="accent4"/>
                </a:solidFill>
              </a:rPr>
              <a:t> + </a:t>
            </a:r>
            <a:r>
              <a:rPr lang="sk-SK" sz="3200" b="1" dirty="0" err="1">
                <a:solidFill>
                  <a:schemeClr val="accent4"/>
                </a:solidFill>
              </a:rPr>
              <a:t>klav</a:t>
            </a:r>
            <a:r>
              <a:rPr lang="sk-SK" sz="3200" b="1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2995604"/>
            <a:ext cx="7056784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>
                <a:solidFill>
                  <a:schemeClr val="accent4">
                    <a:lumMod val="50000"/>
                  </a:schemeClr>
                </a:solidFill>
              </a:rPr>
              <a:t>Najčastejšie hlásené nežiaduce reakcie na liek sú:</a:t>
            </a:r>
          </a:p>
          <a:p>
            <a:endParaRPr lang="sk-SK" sz="2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k-SK" sz="2000" dirty="0">
                <a:solidFill>
                  <a:schemeClr val="accent4">
                    <a:lumMod val="50000"/>
                  </a:schemeClr>
                </a:solidFill>
              </a:rPr>
              <a:t>hnačka</a:t>
            </a:r>
          </a:p>
          <a:p>
            <a:r>
              <a:rPr lang="sk-SK" sz="2000" dirty="0">
                <a:solidFill>
                  <a:schemeClr val="accent4">
                    <a:lumMod val="50000"/>
                  </a:schemeClr>
                </a:solidFill>
              </a:rPr>
              <a:t>nauzea </a:t>
            </a:r>
          </a:p>
          <a:p>
            <a:r>
              <a:rPr lang="sk-SK" sz="2000" dirty="0">
                <a:solidFill>
                  <a:schemeClr val="accent4">
                    <a:lumMod val="50000"/>
                  </a:schemeClr>
                </a:solidFill>
              </a:rPr>
              <a:t>vracanie</a:t>
            </a:r>
          </a:p>
        </p:txBody>
      </p:sp>
    </p:spTree>
    <p:extLst>
      <p:ext uri="{BB962C8B-B14F-4D97-AF65-F5344CB8AC3E}">
        <p14:creationId xmlns:p14="http://schemas.microsoft.com/office/powerpoint/2010/main" val="99379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sl-SI" sz="3200" b="1" dirty="0">
                <a:solidFill>
                  <a:schemeClr val="accent4"/>
                </a:solidFill>
              </a:rPr>
              <a:t>Komplikované IMC </a:t>
            </a:r>
          </a:p>
        </p:txBody>
      </p:sp>
      <p:sp>
        <p:nvSpPr>
          <p:cNvPr id="3" name="Pravokotnik 2"/>
          <p:cNvSpPr/>
          <p:nvPr/>
        </p:nvSpPr>
        <p:spPr>
          <a:xfrm>
            <a:off x="909936" y="1848327"/>
            <a:ext cx="7056785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endParaRPr lang="sl-SI" altLang="sl-SI" sz="1400" b="1" dirty="0">
              <a:solidFill>
                <a:srgbClr val="00AB4E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Infekcie </a:t>
            </a:r>
            <a:r>
              <a:rPr lang="sl-SI" altLang="sl-SI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 pacientov so </a:t>
            </a:r>
            <a:r>
              <a:rPr lang="sk-SK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štrukturálnymi alebo funkčnými</a:t>
            </a:r>
            <a:r>
              <a:rPr lang="sl-SI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/obštrukčnými abnormalitami močových ciest  </a:t>
            </a:r>
            <a:r>
              <a:rPr lang="sl-SI" altLang="sl-SI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(napr. kamene, cysty, katétre, diabetes mellitus, imunodeficiencia…).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Môžu postihovať </a:t>
            </a:r>
            <a:r>
              <a:rPr lang="sk-SK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oboje, dolné</a:t>
            </a:r>
            <a:r>
              <a:rPr lang="en-US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sl-SI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 </a:t>
            </a:r>
            <a:r>
              <a:rPr lang="sk-SK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horné močové cesty</a:t>
            </a:r>
            <a:r>
              <a:rPr lang="sl-SI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Najčastejšia komplikovaná IMC je závažná obštrukčná </a:t>
            </a:r>
            <a:r>
              <a:rPr lang="en-US" altLang="sl-SI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pyelone</a:t>
            </a:r>
            <a:r>
              <a:rPr lang="sk-SK" altLang="sl-SI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fritída</a:t>
            </a:r>
            <a:r>
              <a:rPr lang="sl-SI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sk-SK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</a:t>
            </a:r>
            <a:r>
              <a:rPr lang="sl-SI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sk-SK" altLang="sl-SI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urosepsou</a:t>
            </a:r>
            <a:r>
              <a:rPr lang="sl-SI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sl-SI" altLang="sl-SI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(baktérie v krvi pochádzajúce z močových ciest)</a:t>
            </a:r>
            <a:r>
              <a:rPr lang="sl-SI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.</a:t>
            </a:r>
          </a:p>
          <a:p>
            <a:pPr marL="28575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</a:t>
            </a:r>
            <a:r>
              <a:rPr lang="en-GB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sk-SK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kritéria </a:t>
            </a:r>
            <a:r>
              <a:rPr lang="sk-SK" altLang="sl-SI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na definovanie, či ide o IMC</a:t>
            </a:r>
            <a:r>
              <a:rPr lang="en-GB" altLang="sl-SI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:</a:t>
            </a:r>
            <a:endParaRPr lang="sl-SI" altLang="sl-SI" sz="16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sl-SI" altLang="sl-SI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		- </a:t>
            </a:r>
            <a:r>
              <a:rPr lang="sl-SI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POZITÍVNA močová kultúra</a:t>
            </a:r>
            <a:r>
              <a:rPr lang="en-GB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endParaRPr lang="sl-SI" altLang="sl-SI" sz="1600" b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sl-SI" altLang="sl-SI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		- </a:t>
            </a:r>
            <a:r>
              <a:rPr lang="sk-SK" altLang="sl-SI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jeden alebo viac</a:t>
            </a:r>
            <a:r>
              <a:rPr lang="sl-SI" altLang="sl-SI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sl-SI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RIZIKOVÝCH FAKTOROV </a:t>
            </a:r>
            <a:r>
              <a:rPr lang="sl-SI" altLang="sl-SI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(spomenuté vyššie)</a:t>
            </a:r>
            <a:endParaRPr lang="sl-SI" altLang="sl-SI" sz="1600" b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342900" indent="-34290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Najčastejšie baktérie sú zároveň často</a:t>
            </a:r>
            <a:r>
              <a:rPr lang="en-GB" altLang="sl-SI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sk-SK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rezistentné voči </a:t>
            </a:r>
            <a:r>
              <a:rPr lang="sk-SK" altLang="sl-SI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antimikrobiálnym</a:t>
            </a:r>
            <a:r>
              <a:rPr lang="sk-SK" altLang="sl-S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látkam</a:t>
            </a:r>
            <a:r>
              <a:rPr lang="sl-SI" altLang="sl-SI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: </a:t>
            </a:r>
            <a:r>
              <a:rPr lang="sl-SI" altLang="sl-SI" sz="16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Escherichia coli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altLang="sl-SI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  </a:t>
            </a:r>
            <a:r>
              <a:rPr lang="en-GB" altLang="sl-SI" sz="16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Pseudomonas aeruginosa</a:t>
            </a:r>
            <a:endParaRPr lang="sl-SI" sz="1600" b="1" i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altLang="sl-SI" sz="1600" b="1" i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		  </a:t>
            </a:r>
            <a:r>
              <a:rPr lang="sl-SI" altLang="sl-SI" sz="16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  <a:sym typeface="Wingdings" panose="05000000000000000000" pitchFamily="2" charset="2"/>
              </a:rPr>
              <a:t>S</a:t>
            </a:r>
            <a:r>
              <a:rPr lang="en-GB" altLang="sl-SI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taphylococci</a:t>
            </a:r>
            <a:r>
              <a:rPr lang="en-GB" altLang="sl-SI" sz="16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a</a:t>
            </a:r>
            <a:r>
              <a:rPr lang="sl-SI" altLang="sl-SI" sz="16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E</a:t>
            </a:r>
            <a:r>
              <a:rPr lang="en-GB" altLang="sl-SI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nterococci</a:t>
            </a:r>
            <a:endParaRPr lang="sl-SI" altLang="sl-SI" sz="1600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602385" y="6366487"/>
            <a:ext cx="705678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Sources: 1. Grabe M,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Guidelines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Urological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Infections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European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Association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Urology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2015; 1-86. 2.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Southwick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F. 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Infectious Diseases A Clinical Short Course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Gainesville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sl-SI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McGraw</a:t>
            </a:r>
            <a:r>
              <a:rPr lang="sl-SI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-Hill, 2007</a:t>
            </a:r>
          </a:p>
        </p:txBody>
      </p:sp>
    </p:spTree>
    <p:extLst>
      <p:ext uri="{BB962C8B-B14F-4D97-AF65-F5344CB8AC3E}">
        <p14:creationId xmlns:p14="http://schemas.microsoft.com/office/powerpoint/2010/main" val="8220283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chemeClr val="accent4"/>
                </a:solidFill>
              </a:rPr>
              <a:t>Spektrum účinku </a:t>
            </a:r>
            <a:r>
              <a:rPr lang="sk-SK" sz="3200" b="1" dirty="0" err="1">
                <a:solidFill>
                  <a:schemeClr val="accent4"/>
                </a:solidFill>
              </a:rPr>
              <a:t>amoxicilínu</a:t>
            </a:r>
            <a:r>
              <a:rPr lang="sk-SK" sz="3200" b="1" dirty="0">
                <a:solidFill>
                  <a:schemeClr val="accent4"/>
                </a:solidFill>
              </a:rPr>
              <a:t> + </a:t>
            </a:r>
            <a:r>
              <a:rPr lang="sk-SK" sz="3200" b="1" dirty="0" err="1">
                <a:solidFill>
                  <a:schemeClr val="accent4"/>
                </a:solidFill>
              </a:rPr>
              <a:t>klavulanát</a:t>
            </a:r>
            <a:endParaRPr lang="sk-SK" sz="3200" b="1" dirty="0">
              <a:solidFill>
                <a:schemeClr val="accent4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19672" y="2924944"/>
            <a:ext cx="6591985" cy="3777622"/>
          </a:xfrm>
        </p:spPr>
        <p:txBody>
          <a:bodyPr>
            <a:normAutofit/>
          </a:bodyPr>
          <a:lstStyle/>
          <a:p>
            <a:r>
              <a:rPr lang="sk-SK" sz="2000" i="1" dirty="0" err="1">
                <a:solidFill>
                  <a:schemeClr val="accent4">
                    <a:lumMod val="50000"/>
                  </a:schemeClr>
                </a:solidFill>
              </a:rPr>
              <a:t>Streptococcus</a:t>
            </a:r>
            <a:r>
              <a:rPr lang="sk-SK" sz="20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k-SK" sz="2000" i="1" dirty="0" err="1">
                <a:solidFill>
                  <a:schemeClr val="accent4">
                    <a:lumMod val="50000"/>
                  </a:schemeClr>
                </a:solidFill>
              </a:rPr>
              <a:t>pneumoniae</a:t>
            </a:r>
            <a:endParaRPr lang="sk-SK" sz="2000" i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k-SK" sz="2000" i="1" dirty="0" err="1">
                <a:solidFill>
                  <a:schemeClr val="accent4">
                    <a:lumMod val="50000"/>
                  </a:schemeClr>
                </a:solidFill>
              </a:rPr>
              <a:t>Streptococcus</a:t>
            </a:r>
            <a:r>
              <a:rPr lang="sk-SK" sz="20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k-SK" sz="2000" i="1" dirty="0" err="1">
                <a:solidFill>
                  <a:schemeClr val="accent4">
                    <a:lumMod val="50000"/>
                  </a:schemeClr>
                </a:solidFill>
              </a:rPr>
              <a:t>pyogenes</a:t>
            </a:r>
            <a:endParaRPr lang="sk-SK" sz="2000" i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k-SK" sz="2000" i="1" dirty="0">
                <a:solidFill>
                  <a:schemeClr val="accent4">
                    <a:lumMod val="50000"/>
                  </a:schemeClr>
                </a:solidFill>
              </a:rPr>
              <a:t>S. </a:t>
            </a:r>
            <a:r>
              <a:rPr lang="sk-SK" sz="2000" i="1" dirty="0" err="1">
                <a:solidFill>
                  <a:schemeClr val="accent4">
                    <a:lumMod val="50000"/>
                  </a:schemeClr>
                </a:solidFill>
              </a:rPr>
              <a:t>aureus</a:t>
            </a:r>
            <a:r>
              <a:rPr lang="sk-SK" sz="2000" i="1" dirty="0">
                <a:solidFill>
                  <a:schemeClr val="accent4">
                    <a:lumMod val="50000"/>
                  </a:schemeClr>
                </a:solidFill>
              </a:rPr>
              <a:t> citlivý na </a:t>
            </a:r>
            <a:r>
              <a:rPr lang="sk-SK" sz="2000" i="1" dirty="0" err="1">
                <a:solidFill>
                  <a:schemeClr val="accent4">
                    <a:lumMod val="50000"/>
                  </a:schemeClr>
                </a:solidFill>
              </a:rPr>
              <a:t>meticilín</a:t>
            </a:r>
            <a:endParaRPr lang="sk-SK" sz="2000" i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k-SK" sz="2000" i="1" dirty="0">
                <a:solidFill>
                  <a:schemeClr val="accent4">
                    <a:lumMod val="50000"/>
                  </a:schemeClr>
                </a:solidFill>
              </a:rPr>
              <a:t>H. </a:t>
            </a:r>
            <a:r>
              <a:rPr lang="sk-SK" sz="2000" i="1" dirty="0" err="1">
                <a:solidFill>
                  <a:schemeClr val="accent4">
                    <a:lumMod val="50000"/>
                  </a:schemeClr>
                </a:solidFill>
              </a:rPr>
              <a:t>influenzae</a:t>
            </a:r>
            <a:endParaRPr lang="sk-SK" sz="2000" i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k-SK" sz="2000" i="1" dirty="0" err="1">
                <a:solidFill>
                  <a:schemeClr val="accent4">
                    <a:lumMod val="50000"/>
                  </a:schemeClr>
                </a:solidFill>
              </a:rPr>
              <a:t>Moraxella</a:t>
            </a:r>
            <a:r>
              <a:rPr lang="sk-SK" sz="20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k-SK" sz="2000" i="1" dirty="0" err="1">
                <a:solidFill>
                  <a:schemeClr val="accent4">
                    <a:lumMod val="50000"/>
                  </a:schemeClr>
                </a:solidFill>
              </a:rPr>
              <a:t>catarrhalis</a:t>
            </a:r>
            <a:endParaRPr lang="sk-SK" sz="2000" i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k-SK" sz="2000" i="1" dirty="0" err="1">
                <a:solidFill>
                  <a:schemeClr val="accent4">
                    <a:lumMod val="50000"/>
                  </a:schemeClr>
                </a:solidFill>
              </a:rPr>
              <a:t>Escherichia</a:t>
            </a:r>
            <a:r>
              <a:rPr lang="sk-SK" sz="20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k-SK" sz="2000" i="1" dirty="0" err="1">
                <a:solidFill>
                  <a:schemeClr val="accent4">
                    <a:lumMod val="50000"/>
                  </a:schemeClr>
                </a:solidFill>
              </a:rPr>
              <a:t>coli</a:t>
            </a:r>
            <a:endParaRPr lang="sk-SK" sz="20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351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313259" y="548680"/>
            <a:ext cx="6517482" cy="2509213"/>
          </a:xfrm>
        </p:spPr>
        <p:txBody>
          <a:bodyPr/>
          <a:lstStyle/>
          <a:p>
            <a:r>
              <a:rPr lang="sk-SK" b="1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Liečba IMC u detí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13259" y="4509120"/>
            <a:ext cx="6517482" cy="1371599"/>
          </a:xfrm>
        </p:spPr>
        <p:txBody>
          <a:bodyPr>
            <a:normAutofit/>
          </a:bodyPr>
          <a:lstStyle/>
          <a:p>
            <a:r>
              <a:rPr lang="sk-SK" sz="20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</a:rPr>
              <a:t>PharmDr. Marián </a:t>
            </a:r>
            <a:r>
              <a:rPr lang="sk-SK" sz="2000" b="1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</a:t>
            </a:r>
            <a:r>
              <a:rPr lang="sk-SK" sz="20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</a:rPr>
              <a:t>kočík</a:t>
            </a:r>
            <a:endParaRPr lang="sk-SK" sz="20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2" charset="0"/>
            </a:endParaRPr>
          </a:p>
          <a:p>
            <a:r>
              <a:rPr lang="sk-SK" sz="20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Lekáreň </a:t>
            </a:r>
            <a:r>
              <a:rPr lang="sk-SK" sz="2000" b="1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Family</a:t>
            </a:r>
            <a:r>
              <a:rPr lang="sk-SK" sz="20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, Bratislava</a:t>
            </a:r>
            <a:endParaRPr lang="sk-SK" sz="2000" b="1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003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6984776" cy="1143000"/>
          </a:xfrm>
        </p:spPr>
        <p:txBody>
          <a:bodyPr>
            <a:normAutofit/>
          </a:bodyPr>
          <a:lstStyle/>
          <a:p>
            <a:r>
              <a:rPr lang="sk-SK" altLang="sl-SI" sz="3200" b="1" kern="1200" cap="none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Približne </a:t>
            </a:r>
            <a:r>
              <a:rPr lang="en-GB" altLang="sl-SI" sz="3200" b="1" kern="1200" cap="none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80</a:t>
            </a:r>
            <a:r>
              <a:rPr lang="sk-SK" altLang="sl-SI" sz="3200" b="1" kern="1200" cap="none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sl-SI" sz="3200" b="1" kern="1200" cap="none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% </a:t>
            </a:r>
            <a:r>
              <a:rPr lang="sk-SK" altLang="sl-SI" sz="3200" b="1" kern="1200" cap="none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IMC sú spôsobené baktériou</a:t>
            </a:r>
            <a:r>
              <a:rPr lang="en-GB" altLang="sl-SI" sz="3200" b="1" kern="1200" cap="none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sl-SI" sz="3200" b="1" i="1" cap="none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GB" altLang="sl-SI" sz="3200" b="1" i="1" kern="1200" cap="none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scherichia coli</a:t>
            </a:r>
            <a:endParaRPr lang="sl-SI" sz="3200" b="1" cap="none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5364088" y="4077072"/>
            <a:ext cx="16632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sl-SI" sz="2000" i="1" dirty="0"/>
              <a:t>Escherichia </a:t>
            </a:r>
            <a:r>
              <a:rPr lang="sl-SI" altLang="sl-SI" sz="2000" i="1" dirty="0"/>
              <a:t>c</a:t>
            </a:r>
            <a:r>
              <a:rPr lang="en-GB" altLang="sl-SI" sz="2000" i="1" dirty="0" err="1"/>
              <a:t>oli</a:t>
            </a:r>
            <a:endParaRPr lang="sl-SI" sz="2000" dirty="0">
              <a:latin typeface="Arial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567647"/>
            <a:ext cx="3742915" cy="3624977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0" y="6381328"/>
            <a:ext cx="44598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Source: 1.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Southwick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 F. </a:t>
            </a:r>
            <a:r>
              <a:rPr lang="en-US" sz="900" dirty="0">
                <a:solidFill>
                  <a:srgbClr val="FFFFFF">
                    <a:lumMod val="50000"/>
                  </a:srgbClr>
                </a:solidFill>
              </a:rPr>
              <a:t>Infectious Diseases A Clinical Short Course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.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Gainesville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: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McGraw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-Hill, 2007.</a:t>
            </a:r>
            <a:endParaRPr lang="sl-SI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047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09" y="2008913"/>
            <a:ext cx="3179811" cy="439248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331" y="363440"/>
            <a:ext cx="7773338" cy="1596177"/>
          </a:xfrm>
        </p:spPr>
        <p:txBody>
          <a:bodyPr/>
          <a:lstStyle/>
          <a:p>
            <a:r>
              <a:rPr lang="sl-SI" sz="3200" dirty="0">
                <a:solidFill>
                  <a:srgbClr val="C00000"/>
                </a:solidFill>
              </a:rPr>
              <a:t> </a:t>
            </a:r>
            <a:r>
              <a:rPr lang="sl-SI" b="1" cap="none" dirty="0">
                <a:solidFill>
                  <a:schemeClr val="tx2"/>
                </a:solidFill>
              </a:rPr>
              <a:t>IMC u detí</a:t>
            </a:r>
            <a:endParaRPr lang="sl-SI" b="1" dirty="0">
              <a:solidFill>
                <a:schemeClr val="tx2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599891" y="1556792"/>
            <a:ext cx="522058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2000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 detí sú IMC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častým zdravotným problémom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incidenciou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iba o málo nižšou ako infekcie horných dýchacích ciest a infekcií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gastrointestinálneho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traktu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Najčastejšie IMC u detí sú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alt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akútna cystitída </a:t>
            </a:r>
            <a:r>
              <a:rPr lang="sl-SI" alt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sl-SI" alt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Nekomplikované IMC </a:t>
            </a:r>
            <a:r>
              <a:rPr lang="sl-SI" alt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detí)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alt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- pyelonefritída</a:t>
            </a:r>
            <a:r>
              <a:rPr lang="sl-SI" alt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spojená s abnormalitami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močových ciest, napr. kamene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alt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sl-SI" alt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Závažné IMC </a:t>
            </a:r>
            <a:r>
              <a:rPr lang="sl-SI" alt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detí).</a:t>
            </a: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Najčastejšie príznaky: od </a:t>
            </a: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horúčky 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cez</a:t>
            </a: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príznaky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gastrointestin</a:t>
            </a: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á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nej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infekcie a príznaky infekcie dolných a horných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močových 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ciest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Etiológia: </a:t>
            </a:r>
            <a:r>
              <a:rPr lang="sl-SI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Escherichia coli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90 % prípadov.</a:t>
            </a:r>
            <a:endParaRPr lang="sl-SI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3637521" y="5933477"/>
            <a:ext cx="46753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Sources: 1. Grabe M,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et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al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.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Guidelines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 on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Urological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Infections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.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European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Association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of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Urology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  2015; 1-86. 2.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Southwick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 F. </a:t>
            </a:r>
            <a:r>
              <a:rPr lang="en-US" sz="900" dirty="0">
                <a:solidFill>
                  <a:srgbClr val="FFFFFF">
                    <a:lumMod val="50000"/>
                  </a:srgbClr>
                </a:solidFill>
              </a:rPr>
              <a:t>Infectious Diseases A Clinical Short Course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.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Gainesville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: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McGraw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-Hill, 2007</a:t>
            </a:r>
          </a:p>
        </p:txBody>
      </p:sp>
    </p:spTree>
    <p:extLst>
      <p:ext uri="{BB962C8B-B14F-4D97-AF65-F5344CB8AC3E}">
        <p14:creationId xmlns:p14="http://schemas.microsoft.com/office/powerpoint/2010/main" val="9484052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011"/>
            <a:ext cx="8229600" cy="1143000"/>
          </a:xfrm>
        </p:spPr>
        <p:txBody>
          <a:bodyPr>
            <a:normAutofit/>
          </a:bodyPr>
          <a:lstStyle/>
          <a:p>
            <a:r>
              <a:rPr lang="sl-SI" b="1" cap="none" dirty="0">
                <a:solidFill>
                  <a:schemeClr val="tx2"/>
                </a:solidFill>
              </a:rPr>
              <a:t>Komplikované</a:t>
            </a:r>
            <a:r>
              <a:rPr lang="sl-SI" b="1" dirty="0">
                <a:solidFill>
                  <a:schemeClr val="tx2"/>
                </a:solidFill>
              </a:rPr>
              <a:t> IMC </a:t>
            </a:r>
          </a:p>
        </p:txBody>
      </p:sp>
      <p:sp>
        <p:nvSpPr>
          <p:cNvPr id="3" name="Pravokotnik 2"/>
          <p:cNvSpPr/>
          <p:nvPr/>
        </p:nvSpPr>
        <p:spPr>
          <a:xfrm>
            <a:off x="958640" y="1571519"/>
            <a:ext cx="7704856" cy="4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endParaRPr lang="sl-SI" altLang="sl-SI" sz="1400" b="1" dirty="0">
              <a:solidFill>
                <a:srgbClr val="00AB4E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Infekcie </a:t>
            </a:r>
            <a:r>
              <a:rPr lang="sl-SI" altLang="sl-SI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 pacientov so </a:t>
            </a:r>
            <a:r>
              <a:rPr lang="sk-SK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štrukturálnymi alebo funkčnými</a:t>
            </a:r>
            <a:r>
              <a:rPr lang="sl-SI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/obštrukčnými abnormalitami močových ciest  </a:t>
            </a:r>
            <a:r>
              <a:rPr lang="sl-SI" altLang="sl-SI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(napr. kamene, cysty, katétre, diabetes mellitus, imunodeficiencia…).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l-SI" altLang="sl-SI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Môžu postihovať </a:t>
            </a:r>
            <a:r>
              <a:rPr lang="sk-SK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oboje, dolné</a:t>
            </a:r>
            <a:r>
              <a:rPr lang="en-US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en-US" altLang="sl-SI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 </a:t>
            </a:r>
            <a:r>
              <a:rPr lang="sk-SK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horné močové cesty</a:t>
            </a:r>
            <a:r>
              <a:rPr lang="sl-SI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l-SI" altLang="sl-SI" b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Najčastejšia komplikovaná IMC je závažná obštrukčná </a:t>
            </a:r>
            <a:r>
              <a:rPr lang="en-US" altLang="sl-SI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pyelone</a:t>
            </a:r>
            <a:r>
              <a:rPr lang="sk-SK" altLang="sl-SI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fritída</a:t>
            </a:r>
            <a:r>
              <a:rPr lang="sl-SI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sk-SK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</a:t>
            </a:r>
            <a:r>
              <a:rPr lang="sl-SI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sk-SK" altLang="sl-SI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urosepsou</a:t>
            </a:r>
            <a:r>
              <a:rPr lang="sl-SI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sl-SI" altLang="sl-SI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(baktérie v krvi pochádzajúce z močových ciest)</a:t>
            </a:r>
            <a:r>
              <a:rPr lang="sl-SI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l-SI" altLang="sl-SI" b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28575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</a:t>
            </a:r>
            <a:r>
              <a:rPr lang="en-GB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sk-SK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kritériá </a:t>
            </a:r>
            <a:r>
              <a:rPr lang="sk-SK" altLang="sl-SI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na definovanie, či ide o IMC</a:t>
            </a:r>
            <a:r>
              <a:rPr lang="en-GB" altLang="sl-SI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:</a:t>
            </a:r>
            <a:endParaRPr lang="sl-SI" altLang="sl-SI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sl-SI" altLang="sl-SI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		- </a:t>
            </a:r>
            <a:r>
              <a:rPr lang="sl-SI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POZITÍVNA močová kultúra</a:t>
            </a:r>
            <a:r>
              <a:rPr lang="en-GB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endParaRPr lang="sl-SI" altLang="sl-SI" b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sl-SI" altLang="sl-SI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		- </a:t>
            </a:r>
            <a:r>
              <a:rPr lang="sk-SK" altLang="sl-SI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jeden alebo viac</a:t>
            </a:r>
            <a:r>
              <a:rPr lang="sl-SI" altLang="sl-SI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sl-SI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RIZIKOVÝCH FAKTOROV </a:t>
            </a:r>
            <a:r>
              <a:rPr lang="sl-SI" altLang="sl-SI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(spomenuté vyššie)</a:t>
            </a:r>
            <a:endParaRPr lang="sl-SI" altLang="sl-SI" b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marL="342900" indent="-34290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Najčastejšie baktérie sú zároveň často</a:t>
            </a:r>
            <a:r>
              <a:rPr lang="en-GB" altLang="sl-SI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sk-SK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rezistentné voči </a:t>
            </a:r>
            <a:r>
              <a:rPr lang="sk-SK" altLang="sl-SI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antimikrobiálnym</a:t>
            </a:r>
            <a:r>
              <a:rPr lang="sk-SK" altLang="sl-SI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látkam</a:t>
            </a:r>
            <a:r>
              <a:rPr lang="sl-SI" altLang="sl-SI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: </a:t>
            </a:r>
            <a:r>
              <a:rPr lang="sl-SI" altLang="sl-SI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Escherichia coli, </a:t>
            </a:r>
            <a:r>
              <a:rPr lang="en-GB" altLang="sl-SI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Pseudomonas aeruginosa</a:t>
            </a:r>
            <a:r>
              <a:rPr lang="sl-SI" altLang="sl-SI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, </a:t>
            </a:r>
            <a:r>
              <a:rPr lang="sl-SI" altLang="sl-SI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  <a:sym typeface="Wingdings" panose="05000000000000000000" pitchFamily="2" charset="2"/>
              </a:rPr>
              <a:t>S</a:t>
            </a:r>
            <a:r>
              <a:rPr lang="en-GB" altLang="sl-SI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taphylococci</a:t>
            </a:r>
            <a:r>
              <a:rPr lang="en-GB" altLang="sl-SI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a</a:t>
            </a:r>
            <a:r>
              <a:rPr lang="sl-SI" altLang="sl-SI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E</a:t>
            </a:r>
            <a:r>
              <a:rPr lang="en-GB" altLang="sl-SI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nterococci</a:t>
            </a:r>
            <a:endParaRPr lang="sl-SI" altLang="sl-SI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323528" y="6265484"/>
            <a:ext cx="7056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Sources: 1. Grabe M,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et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al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.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Guidelines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 on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Urological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Infections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.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European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Association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of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Urology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  2015; 1-86. 2.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Southwick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 F. </a:t>
            </a:r>
            <a:r>
              <a:rPr lang="en-US" sz="900" dirty="0">
                <a:solidFill>
                  <a:srgbClr val="FFFFFF">
                    <a:lumMod val="50000"/>
                  </a:srgbClr>
                </a:solidFill>
              </a:rPr>
              <a:t>Infectious Diseases A Clinical Short Course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.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Gainesville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: </a:t>
            </a:r>
            <a:r>
              <a:rPr lang="sl-SI" sz="900" dirty="0" err="1">
                <a:solidFill>
                  <a:srgbClr val="FFFFFF">
                    <a:lumMod val="50000"/>
                  </a:srgbClr>
                </a:solidFill>
              </a:rPr>
              <a:t>McGraw</a:t>
            </a:r>
            <a:r>
              <a:rPr lang="sl-SI" sz="900" dirty="0">
                <a:solidFill>
                  <a:srgbClr val="FFFFFF">
                    <a:lumMod val="50000"/>
                  </a:srgbClr>
                </a:solidFill>
              </a:rPr>
              <a:t>-Hill, 2007</a:t>
            </a:r>
          </a:p>
        </p:txBody>
      </p:sp>
    </p:spTree>
    <p:extLst>
      <p:ext uri="{BB962C8B-B14F-4D97-AF65-F5344CB8AC3E}">
        <p14:creationId xmlns:p14="http://schemas.microsoft.com/office/powerpoint/2010/main" val="15529970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1" y="476672"/>
            <a:ext cx="7773338" cy="1596177"/>
          </a:xfrm>
        </p:spPr>
        <p:txBody>
          <a:bodyPr>
            <a:normAutofit/>
          </a:bodyPr>
          <a:lstStyle/>
          <a:p>
            <a:r>
              <a:rPr lang="sk-SK" b="1" cap="none" dirty="0">
                <a:solidFill>
                  <a:schemeClr val="tx2"/>
                </a:solidFill>
                <a:latin typeface="+mn-lt"/>
              </a:rPr>
              <a:t>Indikácie </a:t>
            </a:r>
            <a:r>
              <a:rPr lang="sk-SK" b="1" cap="none" dirty="0" err="1">
                <a:solidFill>
                  <a:schemeClr val="tx2"/>
                </a:solidFill>
                <a:latin typeface="+mn-lt"/>
              </a:rPr>
              <a:t>ciprofloxacínu</a:t>
            </a:r>
            <a:r>
              <a:rPr lang="sk-SK" b="1" cap="none" dirty="0">
                <a:solidFill>
                  <a:schemeClr val="tx2"/>
                </a:solidFill>
                <a:latin typeface="+mn-lt"/>
              </a:rPr>
              <a:t> u detí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043608" y="2322580"/>
            <a:ext cx="6912768" cy="4925144"/>
          </a:xfrm>
          <a:ln w="38100">
            <a:noFill/>
          </a:ln>
        </p:spPr>
        <p:txBody>
          <a:bodyPr>
            <a:normAutofit/>
          </a:bodyPr>
          <a:lstStyle/>
          <a:p>
            <a:pPr lvl="0"/>
            <a:r>
              <a:rPr lang="sk-SK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Komplikované infekcie močových ciest a </a:t>
            </a:r>
            <a:r>
              <a:rPr lang="sk-SK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pyelonefritída</a:t>
            </a:r>
            <a:r>
              <a:rPr lang="sk-SK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</a:p>
          <a:p>
            <a:endParaRPr lang="sk-SK" cap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sk-SK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Ak sa to považuje za nevyhnutné, </a:t>
            </a:r>
            <a:r>
              <a:rPr lang="sk-SK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ciprofloxacín</a:t>
            </a:r>
            <a:r>
              <a:rPr lang="sk-SK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možno u detí a dospievajúcich použiť aj na liečbu ťažkých infekcií</a:t>
            </a:r>
            <a:r>
              <a:rPr lang="sk-SK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sk-SK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56486958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6050" y="268710"/>
            <a:ext cx="7773338" cy="1596177"/>
          </a:xfrm>
        </p:spPr>
        <p:txBody>
          <a:bodyPr>
            <a:normAutofit/>
          </a:bodyPr>
          <a:lstStyle/>
          <a:p>
            <a:r>
              <a:rPr lang="sk-SK" b="1" cap="none" dirty="0">
                <a:solidFill>
                  <a:schemeClr val="tx2"/>
                </a:solidFill>
                <a:latin typeface="+mn-lt"/>
              </a:rPr>
              <a:t>Dávkovanie </a:t>
            </a:r>
            <a:r>
              <a:rPr lang="sk-SK" b="1" cap="none" dirty="0" err="1">
                <a:solidFill>
                  <a:schemeClr val="tx2"/>
                </a:solidFill>
                <a:latin typeface="+mn-lt"/>
              </a:rPr>
              <a:t>amoxicilínu</a:t>
            </a:r>
            <a:r>
              <a:rPr lang="sk-SK" b="1" cap="none" dirty="0">
                <a:solidFill>
                  <a:schemeClr val="tx2"/>
                </a:solidFill>
                <a:latin typeface="+mn-lt"/>
              </a:rPr>
              <a:t> + </a:t>
            </a:r>
            <a:r>
              <a:rPr lang="sk-SK" b="1" cap="none" dirty="0" err="1">
                <a:solidFill>
                  <a:schemeClr val="tx2"/>
                </a:solidFill>
                <a:latin typeface="+mn-lt"/>
              </a:rPr>
              <a:t>klav</a:t>
            </a:r>
            <a:r>
              <a:rPr lang="sk-SK" b="1" cap="none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043609" y="1988840"/>
            <a:ext cx="7200800" cy="4156401"/>
          </a:xfrm>
          <a:ln w="38100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8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Deti vážiace </a:t>
            </a:r>
            <a:r>
              <a:rPr lang="sk-SK" sz="18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Symbol"/>
              </a:rPr>
              <a:t></a:t>
            </a:r>
            <a:r>
              <a:rPr lang="sk-SK" sz="18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40 kg</a:t>
            </a:r>
            <a:r>
              <a:rPr lang="sk-SK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</a:p>
          <a:p>
            <a:pPr marL="0" indent="0">
              <a:buNone/>
            </a:pPr>
            <a:r>
              <a:rPr lang="sk-SK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Symbol"/>
              </a:rPr>
              <a:t> </a:t>
            </a:r>
            <a:r>
              <a:rPr lang="sk-SK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Štandardná dávka (pri všetkých indikáciách): 875 mg/125 mg dvakrát denne,</a:t>
            </a:r>
          </a:p>
          <a:p>
            <a:pPr marL="0" indent="0">
              <a:buNone/>
            </a:pPr>
            <a:r>
              <a:rPr lang="sk-SK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Symbol"/>
              </a:rPr>
              <a:t> </a:t>
            </a:r>
            <a:r>
              <a:rPr lang="sk-SK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Vyššia dávka (najmä pri infekciách močových ciest): 875 mg/125 mg trikrát denne.</a:t>
            </a:r>
          </a:p>
          <a:p>
            <a:pPr marL="0" indent="0">
              <a:buNone/>
            </a:pPr>
            <a:endParaRPr lang="sk-SK" sz="1800" b="1" cap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sk-SK" sz="18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Deti vážiace &lt; 40 kg</a:t>
            </a:r>
            <a:r>
              <a:rPr lang="sk-SK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</a:p>
          <a:p>
            <a:pPr marL="0" indent="0">
              <a:buNone/>
            </a:pPr>
            <a:r>
              <a:rPr lang="sk-SK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Symbol"/>
              </a:rPr>
              <a:t> </a:t>
            </a:r>
            <a:r>
              <a:rPr lang="sk-SK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25 mg/3,6 mg/kg/deň až 45 mg/6,4 mg/kg/deň, ktoré sa podávajú rozdelené do dvoch dávok,</a:t>
            </a:r>
          </a:p>
          <a:p>
            <a:pPr marL="0" indent="0">
              <a:buNone/>
            </a:pPr>
            <a:endParaRPr lang="sk-SK" sz="1800" cap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sk-SK" sz="1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Keďže tablety sa nedajú rozdeliť na rovnaké dávky, deti vážiace menej ako 25 kg sa nesmú liečiť tabletami.</a:t>
            </a:r>
          </a:p>
          <a:p>
            <a:endParaRPr lang="sk-SK" sz="11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85400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1" y="342793"/>
            <a:ext cx="7773338" cy="1596177"/>
          </a:xfrm>
        </p:spPr>
        <p:txBody>
          <a:bodyPr>
            <a:normAutofit/>
          </a:bodyPr>
          <a:lstStyle/>
          <a:p>
            <a:r>
              <a:rPr lang="sk-SK" b="1" cap="none" dirty="0">
                <a:solidFill>
                  <a:schemeClr val="tx2"/>
                </a:solidFill>
                <a:latin typeface="+mn-lt"/>
              </a:rPr>
              <a:t>Dávkovanie a spôsob podania </a:t>
            </a:r>
            <a:r>
              <a:rPr lang="sk-SK" b="1" cap="none" dirty="0" err="1">
                <a:solidFill>
                  <a:schemeClr val="tx2"/>
                </a:solidFill>
                <a:latin typeface="+mn-lt"/>
              </a:rPr>
              <a:t>cefuroxímu</a:t>
            </a:r>
            <a:endParaRPr lang="sk-SK" b="1" cap="none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2" name="Zástupný symbol obsahu 11"/>
          <p:cNvGraphicFramePr>
            <a:graphicFrameLocks noGrp="1"/>
          </p:cNvGraphicFramePr>
          <p:nvPr>
            <p:ph idx="1"/>
          </p:nvPr>
        </p:nvGraphicFramePr>
        <p:xfrm>
          <a:off x="395535" y="2492893"/>
          <a:ext cx="7848872" cy="3024338"/>
        </p:xfrm>
        <a:graphic>
          <a:graphicData uri="http://schemas.openxmlformats.org/drawingml/2006/table">
            <a:tbl>
              <a:tblPr firstRow="1" firstCol="1" bandRow="1"/>
              <a:tblGrid>
                <a:gridCol w="392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43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Indikácia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Dávkovanie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Akútna </a:t>
                      </a:r>
                      <a:r>
                        <a:rPr lang="sk-SK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tonzilitída</a:t>
                      </a: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a </a:t>
                      </a:r>
                      <a:r>
                        <a:rPr lang="sk-SK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faryngitída</a:t>
                      </a: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, akútna bakteriálna </a:t>
                      </a:r>
                      <a:r>
                        <a:rPr lang="sk-SK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sinusitída</a:t>
                      </a:r>
                      <a:endParaRPr lang="sk-SK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250 mg dvakrát denne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Akútna otitis media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500 mg dvakrát denne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Akútne exacerbácie chronickej bronchitídy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500 mg dvakrát denne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Cystitída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250 mg dvakrát denne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Pyelonefritída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250 mg dvakrát denne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Nekomplikované infekcie kože a mäkkých tkanív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250 mg dvakrát denne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Lymská</a:t>
                      </a: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sk-SK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borelióza</a:t>
                      </a: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500 mg dvakrát denne počas 14 dní (rozmedzie od 10 do 21 dní)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23528" y="1922294"/>
            <a:ext cx="1942968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200" b="1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Tabuľka 1. Deti (</a:t>
            </a:r>
            <a:r>
              <a:rPr kumimoji="0" lang="sk-SK" altLang="sk-SK" sz="1200" b="1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</a:t>
            </a:r>
            <a:r>
              <a:rPr kumimoji="0" lang="sk-SK" altLang="sk-SK" sz="1200" b="1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40 kg)</a:t>
            </a:r>
            <a:endParaRPr kumimoji="0" lang="sk-SK" altLang="sk-SK" sz="1200" b="1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100" b="0" i="1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779867" y="5579918"/>
            <a:ext cx="7080208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Spôsob podávania</a:t>
            </a:r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perorálne použitie</a:t>
            </a:r>
          </a:p>
          <a:p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Tablety </a:t>
            </a:r>
            <a:r>
              <a:rPr lang="sk-SK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cefuroxímu</a:t>
            </a:r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 majú užívať po jedle, aby sa zaistila optimálna absorpcia.</a:t>
            </a:r>
          </a:p>
          <a:p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Tablety </a:t>
            </a:r>
            <a:r>
              <a:rPr lang="sk-SK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cefuroxímu</a:t>
            </a:r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 nemajú drviť, a preto nie sú vhodné na liečbu pacientov, ktorí tablety nedokážu prehltnúť. </a:t>
            </a:r>
          </a:p>
          <a:p>
            <a:r>
              <a:rPr lang="sk-SK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 detí sa môže použiť perorálna suspenzia.</a:t>
            </a:r>
          </a:p>
          <a:p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845669238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1" y="338050"/>
            <a:ext cx="7773338" cy="1596177"/>
          </a:xfrm>
        </p:spPr>
        <p:txBody>
          <a:bodyPr>
            <a:normAutofit/>
          </a:bodyPr>
          <a:lstStyle/>
          <a:p>
            <a:r>
              <a:rPr lang="sk-SK" b="1" cap="none" dirty="0">
                <a:solidFill>
                  <a:schemeClr val="tx2"/>
                </a:solidFill>
                <a:latin typeface="+mn-lt"/>
              </a:rPr>
              <a:t>Dávkovanie a spôsob podania </a:t>
            </a:r>
            <a:r>
              <a:rPr lang="sk-SK" b="1" cap="none" dirty="0" err="1">
                <a:solidFill>
                  <a:schemeClr val="tx2"/>
                </a:solidFill>
                <a:latin typeface="+mn-lt"/>
              </a:rPr>
              <a:t>cefuroxímu</a:t>
            </a:r>
            <a:endParaRPr lang="sk-SK" b="1" cap="none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611560" y="2492895"/>
          <a:ext cx="7776864" cy="3384376"/>
        </p:xfrm>
        <a:graphic>
          <a:graphicData uri="http://schemas.openxmlformats.org/drawingml/2006/table">
            <a:tbl>
              <a:tblPr firstRow="1" firstCol="1" bandRow="1"/>
              <a:tblGrid>
                <a:gridCol w="3891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28700" algn="l"/>
                        </a:tabLst>
                      </a:pPr>
                      <a:r>
                        <a:rPr lang="sk-SK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/>
                        </a:rPr>
                        <a:t>Indikácia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/>
                        </a:rPr>
                        <a:t>Dávkovanie</a:t>
                      </a:r>
                      <a:endParaRPr lang="sk-SK" sz="160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/>
                        </a:rPr>
                        <a:t>Akútna </a:t>
                      </a:r>
                      <a:r>
                        <a:rPr lang="sk-SK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/>
                        </a:rPr>
                        <a:t>tonzilitída</a:t>
                      </a: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/>
                        </a:rPr>
                        <a:t> a </a:t>
                      </a:r>
                      <a:r>
                        <a:rPr lang="sk-SK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/>
                        </a:rPr>
                        <a:t>faryngitída</a:t>
                      </a: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/>
                        </a:rPr>
                        <a:t>, akútna bakteriálna </a:t>
                      </a:r>
                      <a:r>
                        <a:rPr lang="sk-SK" sz="14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/>
                        </a:rPr>
                        <a:t>sinusitída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/>
                        </a:rPr>
                        <a:t>10 mg/kg dvakrát denne, maximálne 125 mg dvakrát denne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/>
                        </a:rPr>
                        <a:t>Deti vo veku dva roky alebo staršie s otitis media, alebo, keď je to vhodné, so závažnejšími infekciami</a:t>
                      </a:r>
                      <a:endParaRPr lang="sk-SK" sz="160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/>
                        </a:rPr>
                        <a:t>15 mg/kg dvakrát denne, maximálne 250 mg dvakrát denne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/>
                        </a:rPr>
                        <a:t>Cystitída</a:t>
                      </a:r>
                      <a:endParaRPr lang="sk-SK" sz="160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/>
                        </a:rPr>
                        <a:t>15 mg/kg dvakrát denne, maximálne 250 mg dvakrát denne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/>
                        </a:rPr>
                        <a:t>Pyelonefritída</a:t>
                      </a:r>
                      <a:endParaRPr lang="sk-SK" sz="160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/>
                        </a:rPr>
                        <a:t>15 mg/kg dvakrát denne, maximálne 250 mg dvakrát denne počas 10 až 14 dní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/>
                        </a:rPr>
                        <a:t>Nekomplikované infekcie kože a mäkkých tkanív</a:t>
                      </a:r>
                      <a:endParaRPr lang="sk-SK" sz="160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/>
                        </a:rPr>
                        <a:t>15 mg/kg dvakrát denne, maximálne 250 mg dvakrát denne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/>
                        </a:rPr>
                        <a:t>Lymská borelióza</a:t>
                      </a:r>
                      <a:endParaRPr lang="sk-SK" sz="160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Arial Narrow"/>
                        </a:rPr>
                        <a:t>15 mg/kg dvakrát denne, maximálne 250 mg dvakrát denne počas 14 dní (10 až 21 dní)</a:t>
                      </a:r>
                      <a:endParaRPr lang="sk-SK" sz="1600" dirty="0">
                        <a:solidFill>
                          <a:schemeClr val="bg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67544" y="1929218"/>
            <a:ext cx="194777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k-SK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Tabuľka 2. Deti (&lt; 40 kg)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100" b="0" i="1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34092858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650" y="476672"/>
            <a:ext cx="7773338" cy="1596177"/>
          </a:xfrm>
        </p:spPr>
        <p:txBody>
          <a:bodyPr>
            <a:normAutofit/>
          </a:bodyPr>
          <a:lstStyle/>
          <a:p>
            <a:r>
              <a:rPr lang="sk-SK" b="1" cap="none" dirty="0">
                <a:solidFill>
                  <a:schemeClr val="tx2"/>
                </a:solidFill>
                <a:latin typeface="+mn-lt"/>
              </a:rPr>
              <a:t>Dávkovanie a spôsob podania </a:t>
            </a:r>
            <a:r>
              <a:rPr lang="sk-SK" b="1" cap="none" dirty="0" err="1">
                <a:solidFill>
                  <a:schemeClr val="tx2"/>
                </a:solidFill>
                <a:latin typeface="+mn-lt"/>
              </a:rPr>
              <a:t>azitromycínu</a:t>
            </a:r>
            <a:endParaRPr lang="sk-SK" b="1" cap="none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015923" y="1844824"/>
            <a:ext cx="7128792" cy="3424107"/>
          </a:xfrm>
          <a:ln w="38100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6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Deti a dospievajúci s telesnou hmotnosťou 45 kg alebo nad:</a:t>
            </a:r>
          </a:p>
          <a:p>
            <a:r>
              <a:rPr lang="sk-SK" sz="16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Celková dávka </a:t>
            </a:r>
            <a:r>
              <a:rPr lang="sk-SK" sz="16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azitromycínu</a:t>
            </a:r>
            <a:r>
              <a:rPr lang="sk-SK" sz="16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je 1 500 mg, podaná po 500 mg jedenkrát denne po dobu 3 dní. Prípadne sa môže rovnaká celková dávka (1 500 mg) podávať po dobu 5 dní, a to 500 mg ako jednorazová dávka prvý deň a 250 mg jedenkrát denne 2. až 5. deň.</a:t>
            </a:r>
          </a:p>
          <a:p>
            <a:r>
              <a:rPr lang="sk-SK" sz="16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 prípade nekomplikovanej </a:t>
            </a:r>
            <a:r>
              <a:rPr lang="sk-SK" sz="16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uretritídy</a:t>
            </a:r>
            <a:r>
              <a:rPr lang="sk-SK" sz="16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 </a:t>
            </a:r>
            <a:r>
              <a:rPr lang="sk-SK" sz="16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cervicitídy</a:t>
            </a:r>
            <a:r>
              <a:rPr lang="sk-SK" sz="16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ktorých pôvodcom je </a:t>
            </a:r>
            <a:r>
              <a:rPr lang="sk-SK" sz="1600" i="1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Chlamydia</a:t>
            </a:r>
            <a:r>
              <a:rPr lang="sk-SK" sz="1600" i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sk-SK" sz="1600" i="1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trachomatis</a:t>
            </a:r>
            <a:r>
              <a:rPr lang="sk-SK" sz="1600" i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r>
              <a:rPr lang="sk-SK" sz="16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je dávka 1 000 mg ako jednorazová denná perorálna dávka.</a:t>
            </a:r>
          </a:p>
          <a:p>
            <a:pPr marL="0" indent="0">
              <a:buNone/>
            </a:pPr>
            <a:r>
              <a:rPr lang="sk-SK" sz="16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Pacienti s poruchou funkcie obličiek:</a:t>
            </a:r>
          </a:p>
          <a:p>
            <a:r>
              <a:rPr lang="sk-SK" sz="16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Nie je potrebné upravovať dávku u pacientov s miernou poruchou funkcie obličiek (</a:t>
            </a:r>
            <a:r>
              <a:rPr lang="sk-SK" sz="16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klírens</a:t>
            </a:r>
            <a:r>
              <a:rPr lang="sk-SK" sz="16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sk-SK" sz="16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kreatinínu</a:t>
            </a:r>
            <a:r>
              <a:rPr lang="sk-SK" sz="16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sk-SK" sz="16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Symbol"/>
              </a:rPr>
              <a:t></a:t>
            </a:r>
            <a:r>
              <a:rPr lang="sk-SK" sz="16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0,6 ml/s (40 ml/min). </a:t>
            </a:r>
          </a:p>
          <a:p>
            <a:r>
              <a:rPr lang="sk-SK" sz="16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Nie sú dostupné údaje v súvislosti s užívaním </a:t>
            </a:r>
            <a:r>
              <a:rPr lang="sk-SK" sz="16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azitromycínu</a:t>
            </a:r>
            <a:r>
              <a:rPr lang="sk-SK" sz="16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v prípadoch ťažkej poruchy funkcie obličiek.</a:t>
            </a:r>
            <a:endParaRPr lang="sk-SK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sk-SK" sz="16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Spôsob podávania:</a:t>
            </a:r>
          </a:p>
          <a:p>
            <a:r>
              <a:rPr lang="sk-SK" sz="16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Tablety sa môžu užívať s jedlom alebo bez jedla. Tablety sa majú užiť s vodou.</a:t>
            </a:r>
          </a:p>
          <a:p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603485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4360" y="908720"/>
            <a:ext cx="8435280" cy="1143000"/>
          </a:xfrm>
        </p:spPr>
        <p:txBody>
          <a:bodyPr/>
          <a:lstStyle/>
          <a:p>
            <a:pPr algn="ctr"/>
            <a:r>
              <a:rPr lang="sl-SI" b="1" dirty="0">
                <a:solidFill>
                  <a:schemeClr val="accent4"/>
                </a:solidFill>
              </a:rPr>
              <a:t>Zhrnutie IMC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115616" y="2420888"/>
            <a:ext cx="72008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chemeClr val="tx2"/>
                </a:solidFill>
              </a:rPr>
              <a:t>Infekcie močových ciest (IMC) sa rozdeľujú na </a:t>
            </a:r>
            <a:r>
              <a:rPr lang="sl-SI" altLang="sl-SI" b="1" dirty="0">
                <a:solidFill>
                  <a:schemeClr val="tx2"/>
                </a:solidFill>
              </a:rPr>
              <a:t>infekcie HMC </a:t>
            </a:r>
            <a:r>
              <a:rPr lang="sl-SI" altLang="sl-SI" dirty="0">
                <a:solidFill>
                  <a:schemeClr val="tx2"/>
                </a:solidFill>
              </a:rPr>
              <a:t>(</a:t>
            </a:r>
            <a:r>
              <a:rPr lang="sl-SI" altLang="sl-SI" b="1" dirty="0">
                <a:solidFill>
                  <a:schemeClr val="tx2"/>
                </a:solidFill>
              </a:rPr>
              <a:t>pyelonefritída </a:t>
            </a:r>
            <a:r>
              <a:rPr lang="sl-SI" altLang="sl-SI" dirty="0">
                <a:solidFill>
                  <a:schemeClr val="tx2"/>
                </a:solidFill>
              </a:rPr>
              <a:t>- infekcia obličiek) a </a:t>
            </a:r>
            <a:r>
              <a:rPr lang="sl-SI" altLang="sl-SI" b="1" dirty="0">
                <a:solidFill>
                  <a:schemeClr val="tx2"/>
                </a:solidFill>
              </a:rPr>
              <a:t>infekcie DMC </a:t>
            </a:r>
            <a:r>
              <a:rPr lang="sl-SI" altLang="sl-SI" dirty="0">
                <a:solidFill>
                  <a:schemeClr val="tx2"/>
                </a:solidFill>
              </a:rPr>
              <a:t>(</a:t>
            </a:r>
            <a:r>
              <a:rPr lang="sl-SI" altLang="sl-SI" b="1" dirty="0">
                <a:solidFill>
                  <a:schemeClr val="tx2"/>
                </a:solidFill>
              </a:rPr>
              <a:t>cystitída </a:t>
            </a:r>
            <a:r>
              <a:rPr lang="sl-SI" altLang="sl-SI" dirty="0">
                <a:solidFill>
                  <a:schemeClr val="tx2"/>
                </a:solidFill>
              </a:rPr>
              <a:t>- infekcia močového mechúra a </a:t>
            </a:r>
            <a:r>
              <a:rPr lang="sl-SI" altLang="sl-SI" b="1" dirty="0">
                <a:solidFill>
                  <a:schemeClr val="tx2"/>
                </a:solidFill>
              </a:rPr>
              <a:t>prostatitída </a:t>
            </a:r>
            <a:r>
              <a:rPr lang="sl-SI" altLang="sl-SI" dirty="0">
                <a:solidFill>
                  <a:schemeClr val="tx2"/>
                </a:solidFill>
              </a:rPr>
              <a:t>- infekcia prostaty).</a:t>
            </a:r>
          </a:p>
          <a:p>
            <a:pPr marL="285750" lvl="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l-SI" altLang="sl-SI" sz="900" dirty="0">
              <a:solidFill>
                <a:schemeClr val="tx2"/>
              </a:solidFill>
            </a:endParaRPr>
          </a:p>
          <a:p>
            <a:pPr marL="285750" lvl="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chemeClr val="tx2"/>
                </a:solidFill>
              </a:rPr>
              <a:t>IMC môžu byť </a:t>
            </a:r>
            <a:r>
              <a:rPr lang="sl-SI" altLang="sl-SI" b="1" dirty="0">
                <a:solidFill>
                  <a:schemeClr val="tx2"/>
                </a:solidFill>
              </a:rPr>
              <a:t>nekomplikované </a:t>
            </a:r>
            <a:r>
              <a:rPr lang="sl-SI" altLang="sl-SI" dirty="0">
                <a:solidFill>
                  <a:schemeClr val="tx2"/>
                </a:solidFill>
              </a:rPr>
              <a:t>ako aj </a:t>
            </a:r>
            <a:r>
              <a:rPr lang="sl-SI" altLang="sl-SI" b="1" dirty="0">
                <a:solidFill>
                  <a:schemeClr val="tx2"/>
                </a:solidFill>
              </a:rPr>
              <a:t>komplikované</a:t>
            </a:r>
            <a:r>
              <a:rPr lang="sl-SI" altLang="sl-SI" dirty="0">
                <a:solidFill>
                  <a:schemeClr val="tx2"/>
                </a:solidFill>
              </a:rPr>
              <a:t>.</a:t>
            </a:r>
          </a:p>
          <a:p>
            <a:pPr marL="285750" lvl="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l-SI" altLang="sl-SI" sz="900" dirty="0">
              <a:solidFill>
                <a:schemeClr val="tx2"/>
              </a:solidFill>
            </a:endParaRPr>
          </a:p>
          <a:p>
            <a:pPr marL="285750" lvl="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2"/>
                </a:solidFill>
                <a:cs typeface="Arial" charset="0"/>
              </a:rPr>
              <a:t>Pri komplikovaných IMC sa často vyžaduje </a:t>
            </a:r>
            <a:r>
              <a:rPr lang="sl-SI" b="1" dirty="0">
                <a:solidFill>
                  <a:schemeClr val="tx2"/>
                </a:solidFill>
              </a:rPr>
              <a:t>hospitalizácia</a:t>
            </a:r>
            <a:r>
              <a:rPr lang="sl-SI" dirty="0">
                <a:solidFill>
                  <a:schemeClr val="tx2"/>
                </a:solidFill>
                <a:cs typeface="Arial" charset="0"/>
              </a:rPr>
              <a:t>.</a:t>
            </a:r>
          </a:p>
          <a:p>
            <a:pPr lvl="0" fontAlgn="base">
              <a:spcBef>
                <a:spcPct val="30000"/>
              </a:spcBef>
              <a:spcAft>
                <a:spcPct val="0"/>
              </a:spcAft>
            </a:pPr>
            <a:endParaRPr lang="sl-SI" altLang="sl-SI" sz="900" dirty="0">
              <a:solidFill>
                <a:schemeClr val="tx2"/>
              </a:solidFill>
            </a:endParaRPr>
          </a:p>
          <a:p>
            <a:pPr marL="285750" lvl="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chemeClr val="tx2"/>
                </a:solidFill>
              </a:rPr>
              <a:t>Infekcie DMC, obzvlášť </a:t>
            </a:r>
            <a:r>
              <a:rPr lang="sl-SI" altLang="sl-SI" b="1" dirty="0">
                <a:solidFill>
                  <a:schemeClr val="tx2"/>
                </a:solidFill>
              </a:rPr>
              <a:t>cystitída</a:t>
            </a:r>
            <a:r>
              <a:rPr lang="sl-SI" altLang="sl-SI" dirty="0">
                <a:solidFill>
                  <a:schemeClr val="tx2"/>
                </a:solidFill>
              </a:rPr>
              <a:t>, sú </a:t>
            </a:r>
            <a:r>
              <a:rPr lang="sl-SI" altLang="sl-SI" b="1" dirty="0">
                <a:solidFill>
                  <a:schemeClr val="tx2"/>
                </a:solidFill>
              </a:rPr>
              <a:t>najčastejšími </a:t>
            </a:r>
            <a:r>
              <a:rPr lang="sl-SI" altLang="sl-SI" dirty="0">
                <a:solidFill>
                  <a:schemeClr val="tx2"/>
                </a:solidFill>
              </a:rPr>
              <a:t>spomedzi všetkých IMC.</a:t>
            </a:r>
          </a:p>
          <a:p>
            <a:pPr marL="285750" lvl="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l-SI" altLang="sl-SI" sz="900" dirty="0">
              <a:solidFill>
                <a:schemeClr val="tx2"/>
              </a:solidFill>
            </a:endParaRPr>
          </a:p>
          <a:p>
            <a:pPr marL="28575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k-SK" altLang="sl-SI" dirty="0">
                <a:solidFill>
                  <a:schemeClr val="tx2"/>
                </a:solidFill>
              </a:rPr>
              <a:t>Väčšina IMC sa vyskytuje u </a:t>
            </a:r>
            <a:r>
              <a:rPr lang="sk-SK" altLang="sl-SI" b="1" dirty="0">
                <a:solidFill>
                  <a:schemeClr val="tx2"/>
                </a:solidFill>
              </a:rPr>
              <a:t>žien</a:t>
            </a:r>
            <a:r>
              <a:rPr lang="sl-SI" altLang="sl-SI" dirty="0">
                <a:solidFill>
                  <a:schemeClr val="tx2"/>
                </a:solidFill>
              </a:rPr>
              <a:t> (ako cystitída).</a:t>
            </a:r>
          </a:p>
          <a:p>
            <a:pPr marL="28575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l-SI" altLang="sl-SI" sz="900" dirty="0">
              <a:solidFill>
                <a:schemeClr val="tx2"/>
              </a:solidFill>
            </a:endParaRPr>
          </a:p>
          <a:p>
            <a:pPr marL="285750" indent="-28575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2"/>
                </a:solidFill>
              </a:rPr>
              <a:t>Približne </a:t>
            </a:r>
            <a:r>
              <a:rPr lang="en-US" dirty="0">
                <a:solidFill>
                  <a:schemeClr val="tx2"/>
                </a:solidFill>
              </a:rPr>
              <a:t>80</a:t>
            </a:r>
            <a:r>
              <a:rPr lang="sk-SK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% </a:t>
            </a:r>
            <a:r>
              <a:rPr lang="sk-SK" dirty="0">
                <a:solidFill>
                  <a:schemeClr val="tx2"/>
                </a:solidFill>
              </a:rPr>
              <a:t>všetkých IMC je spôsobených baktériou</a:t>
            </a: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en-US" b="1" i="1" dirty="0">
                <a:solidFill>
                  <a:schemeClr val="tx2"/>
                </a:solidFill>
              </a:rPr>
              <a:t>Escherichia coli</a:t>
            </a:r>
            <a:r>
              <a:rPr lang="sl-SI" i="1" dirty="0">
                <a:solidFill>
                  <a:schemeClr val="tx2"/>
                </a:solidFill>
              </a:rPr>
              <a:t>.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endParaRPr lang="sl-SI" sz="9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8417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653" y="332656"/>
            <a:ext cx="7773338" cy="1596177"/>
          </a:xfrm>
        </p:spPr>
        <p:txBody>
          <a:bodyPr>
            <a:normAutofit/>
          </a:bodyPr>
          <a:lstStyle/>
          <a:p>
            <a:r>
              <a:rPr lang="sk-SK" b="1" cap="none" dirty="0" err="1">
                <a:solidFill>
                  <a:schemeClr val="tx2"/>
                </a:solidFill>
                <a:latin typeface="+mn-lt"/>
              </a:rPr>
              <a:t>Chloramfenikol</a:t>
            </a:r>
            <a:r>
              <a:rPr lang="sk-SK" cap="none" dirty="0">
                <a:solidFill>
                  <a:schemeClr val="tx2"/>
                </a:solidFill>
                <a:latin typeface="+mn-lt"/>
              </a:rPr>
              <a:t> – </a:t>
            </a:r>
            <a:r>
              <a:rPr lang="sk-SK" b="1" cap="none" dirty="0">
                <a:solidFill>
                  <a:schemeClr val="tx2"/>
                </a:solidFill>
                <a:latin typeface="+mn-lt"/>
              </a:rPr>
              <a:t>dávkovanie</a:t>
            </a:r>
            <a:r>
              <a:rPr lang="sk-SK" cap="none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2132856"/>
            <a:ext cx="7200800" cy="3424107"/>
          </a:xfrm>
        </p:spPr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sk-SK" sz="6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Intravenózne podanie. Dávkovanie závisí od závažnosti infekcie. Odporúčané štandardné dávky: </a:t>
            </a:r>
            <a:endParaRPr lang="sk-SK" sz="6400" b="1" cap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114300" indent="0">
              <a:buNone/>
            </a:pPr>
            <a:r>
              <a:rPr lang="sk-SK" sz="64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Deti:</a:t>
            </a:r>
          </a:p>
          <a:p>
            <a:r>
              <a:rPr lang="sk-SK" sz="6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Deťom sa podáva 50 mg/kg </a:t>
            </a:r>
            <a:r>
              <a:rPr lang="sk-SK" sz="64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chloramfenikolu</a:t>
            </a:r>
            <a:r>
              <a:rPr lang="sk-SK" sz="6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denne v rozdelených dávkach každých 6 hodín (táto dávka nesmie byť prekročená). Pacientov je nutné kontrolovať z hľadiska výskytu známok toxicity. </a:t>
            </a:r>
          </a:p>
          <a:p>
            <a:pPr marL="114300" indent="0">
              <a:buNone/>
            </a:pPr>
            <a:r>
              <a:rPr lang="sk-SK" sz="64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Novorodenci a predčasne narodené deti:</a:t>
            </a:r>
          </a:p>
          <a:p>
            <a:r>
              <a:rPr lang="sk-SK" sz="6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25 mg/kg denne v rozdelených dávkach. </a:t>
            </a:r>
          </a:p>
          <a:p>
            <a:pPr marL="114300" indent="0">
              <a:buNone/>
            </a:pPr>
            <a:endParaRPr lang="sk-SK" sz="6400" b="1" cap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114300" indent="0">
              <a:buNone/>
            </a:pPr>
            <a:r>
              <a:rPr lang="sk-SK" sz="64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Pacienti s poškodenou funkciou pečene a obličiek:</a:t>
            </a:r>
          </a:p>
          <a:p>
            <a:r>
              <a:rPr lang="sk-SK" sz="6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Dávkovanie </a:t>
            </a:r>
            <a:r>
              <a:rPr lang="sk-SK" sz="64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chloramfenikolu</a:t>
            </a:r>
            <a:r>
              <a:rPr lang="sk-SK" sz="6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musí byť znížené. </a:t>
            </a:r>
          </a:p>
          <a:p>
            <a:pPr marL="114300" indent="0">
              <a:buNone/>
            </a:pPr>
            <a:r>
              <a:rPr lang="sk-SK" sz="6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Náhrada intravenózne podávaného </a:t>
            </a:r>
            <a:r>
              <a:rPr lang="sk-SK" sz="64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chloramfenikolu</a:t>
            </a:r>
            <a:r>
              <a:rPr lang="sk-SK" sz="6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za iné vhodné perorálne podávané antibiotikum má byť vykonaná čo najskôr.</a:t>
            </a:r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637679132"/>
      </p:ext>
    </p:extLst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758119" y="1384392"/>
            <a:ext cx="5698109" cy="2044608"/>
          </a:xfrm>
        </p:spPr>
        <p:txBody>
          <a:bodyPr>
            <a:normAutofit/>
          </a:bodyPr>
          <a:lstStyle/>
          <a:p>
            <a:pPr algn="ctr"/>
            <a:r>
              <a:rPr lang="sk-SK" sz="4298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Chloramfenikol</a:t>
            </a:r>
            <a:r>
              <a:rPr lang="sk-SK" sz="4298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 na závažné infekcie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34477" y="4365104"/>
            <a:ext cx="6545392" cy="787095"/>
          </a:xfrm>
        </p:spPr>
        <p:txBody>
          <a:bodyPr>
            <a:noAutofit/>
          </a:bodyPr>
          <a:lstStyle/>
          <a:p>
            <a:r>
              <a:rPr lang="sk-SK" sz="1954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MUDr. Martin </a:t>
            </a:r>
            <a:r>
              <a:rPr lang="sk-SK" sz="1954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Štric</a:t>
            </a:r>
            <a:endParaRPr lang="sk-SK" sz="1954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1954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Lekáreň </a:t>
            </a:r>
            <a:r>
              <a:rPr lang="sk-SK" sz="1954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Salix</a:t>
            </a:r>
            <a:r>
              <a:rPr lang="sk-SK" sz="1954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Brezno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517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Chloramfenikol – charakteristika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65691" y="2655183"/>
            <a:ext cx="7105050" cy="5486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954" dirty="0" err="1">
                <a:latin typeface="Calibri" pitchFamily="34" charset="0"/>
                <a:cs typeface="Calibri" pitchFamily="34" charset="0"/>
              </a:rPr>
              <a:t>Chloramfenikol</a:t>
            </a:r>
            <a:r>
              <a:rPr lang="sk-SK" sz="1954" dirty="0">
                <a:latin typeface="Calibri" pitchFamily="34" charset="0"/>
                <a:cs typeface="Calibri" pitchFamily="34" charset="0"/>
              </a:rPr>
              <a:t> je:</a:t>
            </a:r>
          </a:p>
          <a:p>
            <a:endParaRPr lang="sk-SK" sz="1954" dirty="0">
              <a:latin typeface="Calibri" pitchFamily="34" charset="0"/>
              <a:cs typeface="Calibri" pitchFamily="34" charset="0"/>
            </a:endParaRPr>
          </a:p>
          <a:p>
            <a:r>
              <a:rPr lang="sk-SK" sz="1954" dirty="0">
                <a:latin typeface="Calibri" pitchFamily="34" charset="0"/>
                <a:cs typeface="Calibri" pitchFamily="34" charset="0"/>
              </a:rPr>
              <a:t>širokospektrálne (účinné na viac druhov baktérií)</a:t>
            </a:r>
          </a:p>
          <a:p>
            <a:r>
              <a:rPr lang="sk-SK" sz="1954" dirty="0" err="1">
                <a:latin typeface="Calibri" pitchFamily="34" charset="0"/>
                <a:cs typeface="Calibri" pitchFamily="34" charset="0"/>
              </a:rPr>
              <a:t>bakteriostatické</a:t>
            </a:r>
            <a:r>
              <a:rPr lang="sk-SK" sz="1954" dirty="0">
                <a:latin typeface="Calibri" pitchFamily="34" charset="0"/>
                <a:cs typeface="Calibri" pitchFamily="34" charset="0"/>
              </a:rPr>
              <a:t> (spomaľuje a zastavuje rast mikróbov) antibiotikum </a:t>
            </a:r>
          </a:p>
          <a:p>
            <a:r>
              <a:rPr lang="sk-SK" sz="1954" dirty="0">
                <a:latin typeface="Calibri" pitchFamily="34" charset="0"/>
                <a:cs typeface="Calibri" pitchFamily="34" charset="0"/>
              </a:rPr>
              <a:t>použitie je vyhradené iba pre ťažké infekcie vyvolané citlivými mikróbmi, ktoré nie je možné liečiť inými, menej toxickými antibiotikami.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8537" y="894275"/>
            <a:ext cx="7906927" cy="1248834"/>
          </a:xfrm>
        </p:spPr>
        <p:txBody>
          <a:bodyPr>
            <a:noAutofit/>
          </a:bodyPr>
          <a:lstStyle/>
          <a:p>
            <a:pPr algn="ctr" eaLnBrk="1" hangingPunct="1"/>
            <a:r>
              <a:rPr lang="sk-SK" sz="3517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Mechanizmus účinku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2642901"/>
            <a:ext cx="7989228" cy="664164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sk-SK" sz="2406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9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Chloramfenikol</a:t>
            </a:r>
            <a:r>
              <a:rPr lang="en-GB" sz="1954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9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pôsobí</a:t>
            </a:r>
            <a:r>
              <a:rPr lang="en-GB" sz="1954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9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GB" sz="1954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9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úrovni</a:t>
            </a:r>
            <a:r>
              <a:rPr lang="en-GB" sz="1954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endParaRPr lang="sk-SK" sz="1954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k-SK" sz="1954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bunkových proteínov</a:t>
            </a:r>
            <a:r>
              <a:rPr lang="sk-SK" sz="1954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sk-SK" sz="19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proteosyntézy</a:t>
            </a:r>
            <a:r>
              <a:rPr lang="sk-SK" sz="1954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sk-SK" sz="1954" u="sng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4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sk-SK" sz="2406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1872" dirty="0"/>
              <a:t>	</a:t>
            </a:r>
            <a:endParaRPr lang="sk-SK" sz="1604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517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Mechanizmus účinku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76866" y="2564904"/>
            <a:ext cx="7316885" cy="6446181"/>
          </a:xfrm>
        </p:spPr>
        <p:txBody>
          <a:bodyPr>
            <a:normAutofit/>
          </a:bodyPr>
          <a:lstStyle/>
          <a:p>
            <a:r>
              <a:rPr lang="sk-SK" sz="19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chloramfenikol</a:t>
            </a:r>
            <a:r>
              <a:rPr lang="sk-SK" sz="1954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patrí medzi </a:t>
            </a:r>
            <a:r>
              <a:rPr lang="sk-SK" sz="19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amfenikoly</a:t>
            </a:r>
            <a:r>
              <a:rPr lang="sk-SK" sz="1954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je to vysoko lipofilná látka, prenikajúca do bunky pasívnou difúziou </a:t>
            </a:r>
          </a:p>
          <a:p>
            <a:endParaRPr lang="sk-SK" sz="1954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sk-SK" sz="19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chloramfenikol</a:t>
            </a:r>
            <a:r>
              <a:rPr lang="sk-SK" sz="1954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inhibuje </a:t>
            </a:r>
            <a:r>
              <a:rPr lang="sk-SK" sz="19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peptidyltransferázu</a:t>
            </a:r>
            <a:r>
              <a:rPr lang="sk-SK" sz="1954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u </a:t>
            </a:r>
            <a:r>
              <a:rPr lang="sk-SK" sz="19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prokaryotov</a:t>
            </a:r>
            <a:endParaRPr lang="sk-SK" sz="1954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endParaRPr lang="sk-SK" sz="1954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sk-SK" sz="19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peptidyltransferáza</a:t>
            </a:r>
            <a:r>
              <a:rPr lang="sk-SK" sz="1954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je súčasťou veľkej 50S podjednotky ribozómu a uplatňuje sa pri </a:t>
            </a:r>
            <a:r>
              <a:rPr lang="sk-SK" sz="19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biosyntéze</a:t>
            </a:r>
            <a:r>
              <a:rPr lang="sk-SK" sz="1954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bielkovín</a:t>
            </a:r>
          </a:p>
          <a:p>
            <a:endParaRPr lang="sk-SK" sz="1954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sk-SK" sz="1954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je to enzým </a:t>
            </a:r>
            <a:r>
              <a:rPr lang="sk-SK" sz="19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katalyzujúci</a:t>
            </a:r>
            <a:r>
              <a:rPr lang="sk-SK" sz="1954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vznik peptidovej väzby pri </a:t>
            </a:r>
            <a:r>
              <a:rPr lang="sk-SK" sz="19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translácii</a:t>
            </a:r>
            <a:r>
              <a:rPr lang="sk-SK" sz="1954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517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Mechanizmus účinku</a:t>
            </a:r>
            <a:endParaRPr lang="sk-SK" sz="3517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4124" y="2444142"/>
            <a:ext cx="7200900" cy="4777769"/>
          </a:xfrm>
        </p:spPr>
        <p:txBody>
          <a:bodyPr>
            <a:normAutofit/>
          </a:bodyPr>
          <a:lstStyle/>
          <a:p>
            <a:r>
              <a:rPr lang="sk-SK" sz="1954" dirty="0" err="1">
                <a:latin typeface="Calibri" panose="020F0502020204030204" pitchFamily="34" charset="0"/>
              </a:rPr>
              <a:t>chloramfenikol</a:t>
            </a:r>
            <a:r>
              <a:rPr lang="sk-SK" sz="1954" dirty="0">
                <a:latin typeface="Calibri" panose="020F0502020204030204" pitchFamily="34" charset="0"/>
              </a:rPr>
              <a:t> je veľmi dobre účinný na salmonely, </a:t>
            </a:r>
            <a:r>
              <a:rPr lang="sk-SK" sz="1954" dirty="0" err="1">
                <a:latin typeface="Calibri" panose="020F0502020204030204" pitchFamily="34" charset="0"/>
              </a:rPr>
              <a:t>yersinie</a:t>
            </a:r>
            <a:r>
              <a:rPr lang="sk-SK" sz="1954" dirty="0">
                <a:latin typeface="Calibri" panose="020F0502020204030204" pitchFamily="34" charset="0"/>
              </a:rPr>
              <a:t>, </a:t>
            </a:r>
            <a:r>
              <a:rPr lang="sk-SK" sz="1954" dirty="0" err="1">
                <a:latin typeface="Calibri" panose="020F0502020204030204" pitchFamily="34" charset="0"/>
              </a:rPr>
              <a:t>hemofily</a:t>
            </a:r>
            <a:r>
              <a:rPr lang="sk-SK" sz="1954" dirty="0">
                <a:latin typeface="Calibri" panose="020F0502020204030204" pitchFamily="34" charset="0"/>
              </a:rPr>
              <a:t>, </a:t>
            </a:r>
            <a:r>
              <a:rPr lang="sk-SK" sz="1954" dirty="0" err="1">
                <a:latin typeface="Calibri" panose="020F0502020204030204" pitchFamily="34" charset="0"/>
              </a:rPr>
              <a:t>bordetely</a:t>
            </a:r>
            <a:r>
              <a:rPr lang="sk-SK" sz="1954" dirty="0">
                <a:latin typeface="Calibri" panose="020F0502020204030204" pitchFamily="34" charset="0"/>
              </a:rPr>
              <a:t>, </a:t>
            </a:r>
            <a:r>
              <a:rPr lang="sk-SK" sz="1954" dirty="0" err="1">
                <a:latin typeface="Calibri" panose="020F0502020204030204" pitchFamily="34" charset="0"/>
              </a:rPr>
              <a:t>gonokoky</a:t>
            </a:r>
            <a:r>
              <a:rPr lang="sk-SK" sz="1954" dirty="0">
                <a:latin typeface="Calibri" panose="020F0502020204030204" pitchFamily="34" charset="0"/>
              </a:rPr>
              <a:t>, </a:t>
            </a:r>
            <a:r>
              <a:rPr lang="sk-SK" sz="1954" dirty="0" err="1">
                <a:latin typeface="Calibri" panose="020F0502020204030204" pitchFamily="34" charset="0"/>
              </a:rPr>
              <a:t>meningokoky</a:t>
            </a:r>
            <a:r>
              <a:rPr lang="sk-SK" sz="1954" dirty="0">
                <a:latin typeface="Calibri" panose="020F0502020204030204" pitchFamily="34" charset="0"/>
              </a:rPr>
              <a:t> a anaeróbne mikroorganizmy; dobre citlivé sú i </a:t>
            </a:r>
            <a:r>
              <a:rPr lang="sk-SK" sz="1954" dirty="0" err="1">
                <a:latin typeface="Calibri" panose="020F0502020204030204" pitchFamily="34" charset="0"/>
              </a:rPr>
              <a:t>brucely</a:t>
            </a:r>
            <a:r>
              <a:rPr lang="sk-SK" sz="1954" dirty="0">
                <a:latin typeface="Calibri" panose="020F0502020204030204" pitchFamily="34" charset="0"/>
              </a:rPr>
              <a:t>, </a:t>
            </a:r>
            <a:r>
              <a:rPr lang="sk-SK" sz="1954" dirty="0" err="1">
                <a:latin typeface="Calibri" panose="020F0502020204030204" pitchFamily="34" charset="0"/>
              </a:rPr>
              <a:t>francisely</a:t>
            </a:r>
            <a:r>
              <a:rPr lang="sk-SK" sz="1954" dirty="0">
                <a:latin typeface="Calibri" panose="020F0502020204030204" pitchFamily="34" charset="0"/>
              </a:rPr>
              <a:t>, </a:t>
            </a:r>
            <a:r>
              <a:rPr lang="sk-SK" sz="1954" dirty="0" err="1">
                <a:latin typeface="Calibri" panose="020F0502020204030204" pitchFamily="34" charset="0"/>
              </a:rPr>
              <a:t>leptospiry</a:t>
            </a:r>
            <a:r>
              <a:rPr lang="sk-SK" sz="1954" dirty="0">
                <a:latin typeface="Calibri" panose="020F0502020204030204" pitchFamily="34" charset="0"/>
              </a:rPr>
              <a:t> a </a:t>
            </a:r>
            <a:r>
              <a:rPr lang="sk-SK" sz="1954" dirty="0" err="1">
                <a:latin typeface="Calibri" panose="020F0502020204030204" pitchFamily="34" charset="0"/>
              </a:rPr>
              <a:t>treponemy</a:t>
            </a:r>
            <a:r>
              <a:rPr lang="sk-SK" sz="1954" dirty="0">
                <a:latin typeface="Calibri" panose="020F0502020204030204" pitchFamily="34" charset="0"/>
              </a:rPr>
              <a:t>, </a:t>
            </a:r>
            <a:r>
              <a:rPr lang="sk-SK" sz="1954" dirty="0" err="1">
                <a:latin typeface="Calibri" panose="020F0502020204030204" pitchFamily="34" charset="0"/>
              </a:rPr>
              <a:t>korynebaktérie</a:t>
            </a:r>
            <a:r>
              <a:rPr lang="sk-SK" sz="1954" dirty="0">
                <a:latin typeface="Calibri" panose="020F0502020204030204" pitchFamily="34" charset="0"/>
              </a:rPr>
              <a:t>, </a:t>
            </a:r>
            <a:r>
              <a:rPr lang="sk-SK" sz="1954" dirty="0" err="1">
                <a:latin typeface="Calibri" panose="020F0502020204030204" pitchFamily="34" charset="0"/>
              </a:rPr>
              <a:t>listérie</a:t>
            </a:r>
            <a:r>
              <a:rPr lang="sk-SK" sz="1954" dirty="0">
                <a:latin typeface="Calibri" panose="020F0502020204030204" pitchFamily="34" charset="0"/>
              </a:rPr>
              <a:t>, bacil </a:t>
            </a:r>
            <a:r>
              <a:rPr lang="sk-SK" sz="1954" dirty="0" err="1">
                <a:latin typeface="Calibri" panose="020F0502020204030204" pitchFamily="34" charset="0"/>
              </a:rPr>
              <a:t>anthraxu</a:t>
            </a:r>
            <a:r>
              <a:rPr lang="sk-SK" sz="1954" dirty="0">
                <a:latin typeface="Calibri" panose="020F0502020204030204" pitchFamily="34" charset="0"/>
              </a:rPr>
              <a:t>, </a:t>
            </a:r>
            <a:r>
              <a:rPr lang="sk-SK" sz="1954" dirty="0" err="1">
                <a:latin typeface="Calibri" panose="020F0502020204030204" pitchFamily="34" charset="0"/>
              </a:rPr>
              <a:t>aktinomycéty</a:t>
            </a:r>
            <a:r>
              <a:rPr lang="sk-SK" sz="1954" dirty="0">
                <a:latin typeface="Calibri" panose="020F0502020204030204" pitchFamily="34" charset="0"/>
              </a:rPr>
              <a:t>, </a:t>
            </a:r>
            <a:r>
              <a:rPr lang="sk-SK" sz="1954" dirty="0" err="1">
                <a:latin typeface="Calibri" panose="020F0502020204030204" pitchFamily="34" charset="0"/>
              </a:rPr>
              <a:t>mykoplazmy</a:t>
            </a:r>
            <a:r>
              <a:rPr lang="sk-SK" sz="1954" dirty="0">
                <a:latin typeface="Calibri" panose="020F0502020204030204" pitchFamily="34" charset="0"/>
              </a:rPr>
              <a:t> a </a:t>
            </a:r>
            <a:r>
              <a:rPr lang="sk-SK" sz="1954" dirty="0" err="1">
                <a:latin typeface="Calibri" panose="020F0502020204030204" pitchFamily="34" charset="0"/>
              </a:rPr>
              <a:t>chlamýdie</a:t>
            </a:r>
            <a:r>
              <a:rPr lang="sk-SK" sz="1954" dirty="0">
                <a:latin typeface="Calibri" panose="020F0502020204030204" pitchFamily="34" charset="0"/>
              </a:rPr>
              <a:t> a </a:t>
            </a:r>
            <a:r>
              <a:rPr lang="sk-SK" sz="1954" dirty="0" err="1">
                <a:latin typeface="Calibri" panose="020F0502020204030204" pitchFamily="34" charset="0"/>
              </a:rPr>
              <a:t>ricketsie</a:t>
            </a:r>
            <a:r>
              <a:rPr lang="sk-SK" sz="1954" dirty="0">
                <a:latin typeface="Calibri" panose="020F0502020204030204" pitchFamily="34" charset="0"/>
              </a:rPr>
              <a:t> </a:t>
            </a:r>
          </a:p>
          <a:p>
            <a:endParaRPr lang="sk-SK" sz="1954" dirty="0">
              <a:latin typeface="Calibri" panose="020F0502020204030204" pitchFamily="34" charset="0"/>
            </a:endParaRPr>
          </a:p>
          <a:p>
            <a:r>
              <a:rPr lang="sk-SK" sz="1954" dirty="0">
                <a:latin typeface="Calibri" panose="020F0502020204030204" pitchFamily="34" charset="0"/>
              </a:rPr>
              <a:t>ďalej je na </a:t>
            </a:r>
            <a:r>
              <a:rPr lang="sk-SK" sz="1954" dirty="0" err="1">
                <a:latin typeface="Calibri" panose="020F0502020204030204" pitchFamily="34" charset="0"/>
              </a:rPr>
              <a:t>chloramfenikol</a:t>
            </a:r>
            <a:r>
              <a:rPr lang="sk-SK" sz="1954" dirty="0">
                <a:latin typeface="Calibri" panose="020F0502020204030204" pitchFamily="34" charset="0"/>
              </a:rPr>
              <a:t> citlivá i väčšina (60 – 80 % kmeňov) gram negatívnych tyčiniek (</a:t>
            </a:r>
            <a:r>
              <a:rPr lang="sk-SK" sz="1954" i="1" dirty="0" err="1">
                <a:latin typeface="Calibri" panose="020F0502020204030204" pitchFamily="34" charset="0"/>
              </a:rPr>
              <a:t>Escherichia</a:t>
            </a:r>
            <a:r>
              <a:rPr lang="sk-SK" sz="1954" i="1" dirty="0">
                <a:latin typeface="Calibri" panose="020F0502020204030204" pitchFamily="34" charset="0"/>
              </a:rPr>
              <a:t> </a:t>
            </a:r>
            <a:r>
              <a:rPr lang="sk-SK" sz="1954" i="1" dirty="0" err="1">
                <a:latin typeface="Calibri" panose="020F0502020204030204" pitchFamily="34" charset="0"/>
              </a:rPr>
              <a:t>coli</a:t>
            </a:r>
            <a:r>
              <a:rPr lang="sk-SK" sz="1954" i="1" dirty="0">
                <a:latin typeface="Calibri" panose="020F0502020204030204" pitchFamily="34" charset="0"/>
              </a:rPr>
              <a:t>, </a:t>
            </a:r>
            <a:r>
              <a:rPr lang="sk-SK" sz="1954" i="1" dirty="0" err="1">
                <a:latin typeface="Calibri" panose="020F0502020204030204" pitchFamily="34" charset="0"/>
              </a:rPr>
              <a:t>Enterobacter</a:t>
            </a:r>
            <a:r>
              <a:rPr lang="sk-SK" sz="1954" i="1" dirty="0">
                <a:latin typeface="Calibri" panose="020F0502020204030204" pitchFamily="34" charset="0"/>
              </a:rPr>
              <a:t>, </a:t>
            </a:r>
            <a:r>
              <a:rPr lang="sk-SK" sz="1954" i="1" dirty="0" err="1">
                <a:latin typeface="Calibri" panose="020F0502020204030204" pitchFamily="34" charset="0"/>
              </a:rPr>
              <a:t>Klebsiella</a:t>
            </a:r>
            <a:r>
              <a:rPr lang="sk-SK" sz="1954" i="1" dirty="0">
                <a:latin typeface="Calibri" panose="020F0502020204030204" pitchFamily="34" charset="0"/>
              </a:rPr>
              <a:t>, </a:t>
            </a:r>
            <a:r>
              <a:rPr lang="sk-SK" sz="1954" i="1" dirty="0" err="1">
                <a:latin typeface="Calibri" panose="020F0502020204030204" pitchFamily="34" charset="0"/>
              </a:rPr>
              <a:t>Citrobacter</a:t>
            </a:r>
            <a:r>
              <a:rPr lang="sk-SK" sz="1954" i="1" dirty="0">
                <a:latin typeface="Calibri" panose="020F0502020204030204" pitchFamily="34" charset="0"/>
              </a:rPr>
              <a:t>, </a:t>
            </a:r>
            <a:r>
              <a:rPr lang="sk-SK" sz="1954" i="1" dirty="0" err="1">
                <a:latin typeface="Calibri" panose="020F0502020204030204" pitchFamily="34" charset="0"/>
              </a:rPr>
              <a:t>Proteus</a:t>
            </a:r>
            <a:r>
              <a:rPr lang="sk-SK" sz="1954" i="1" dirty="0">
                <a:latin typeface="Calibri" panose="020F0502020204030204" pitchFamily="34" charset="0"/>
              </a:rPr>
              <a:t>, </a:t>
            </a:r>
            <a:r>
              <a:rPr lang="sk-SK" sz="1954" i="1" dirty="0" err="1">
                <a:latin typeface="Calibri" panose="020F0502020204030204" pitchFamily="34" charset="0"/>
              </a:rPr>
              <a:t>Providencia</a:t>
            </a:r>
            <a:r>
              <a:rPr lang="sk-SK" sz="1954" i="1" dirty="0">
                <a:latin typeface="Calibri" panose="020F0502020204030204" pitchFamily="34" charset="0"/>
              </a:rPr>
              <a:t>, </a:t>
            </a:r>
            <a:r>
              <a:rPr lang="sk-SK" sz="1954" i="1" dirty="0" err="1">
                <a:latin typeface="Calibri" panose="020F0502020204030204" pitchFamily="34" charset="0"/>
              </a:rPr>
              <a:t>Shigella</a:t>
            </a:r>
            <a:r>
              <a:rPr lang="sk-SK" sz="1954" dirty="0">
                <a:latin typeface="Calibri" panose="020F0502020204030204" pitchFamily="34" charset="0"/>
              </a:rPr>
              <a:t> </a:t>
            </a:r>
            <a:r>
              <a:rPr lang="sk-SK" sz="1954" dirty="0" err="1">
                <a:latin typeface="Calibri" panose="020F0502020204030204" pitchFamily="34" charset="0"/>
              </a:rPr>
              <a:t>ai</a:t>
            </a:r>
            <a:r>
              <a:rPr lang="sk-SK" sz="1954" dirty="0">
                <a:latin typeface="Calibri" panose="020F0502020204030204" pitchFamily="34" charset="0"/>
              </a:rPr>
              <a:t>.) a </a:t>
            </a:r>
            <a:r>
              <a:rPr lang="sk-SK" sz="1954" dirty="0" err="1">
                <a:latin typeface="Calibri" panose="020F0502020204030204" pitchFamily="34" charset="0"/>
              </a:rPr>
              <a:t>enterokokov</a:t>
            </a:r>
            <a:endParaRPr lang="sk-SK" sz="1954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591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517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Chloramfenikol – indikácie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4996" y="2373795"/>
            <a:ext cx="7245744" cy="5967857"/>
          </a:xfrm>
        </p:spPr>
        <p:txBody>
          <a:bodyPr>
            <a:normAutofit/>
          </a:bodyPr>
          <a:lstStyle/>
          <a:p>
            <a:r>
              <a:rPr lang="sk-SK" sz="1954" dirty="0">
                <a:latin typeface="Calibri" pitchFamily="34" charset="0"/>
                <a:cs typeface="Calibri" pitchFamily="34" charset="0"/>
              </a:rPr>
              <a:t>brušný týfus a paratýfus, salmonelózy so septickým priebehom, meningitídy, epiglotitídy, pertusse a parapertusse, závažné infekcie s výskytom aeróbnej a anaeróbnej flóry (pľúcna, abdominálna, gynekologické a pod.) a ostatné infekcie, ktorých infekčný pôvodca je citlivý iba na chloramfenikol </a:t>
            </a:r>
          </a:p>
          <a:p>
            <a:r>
              <a:rPr lang="sk-SK" sz="1954" dirty="0">
                <a:latin typeface="Calibri" pitchFamily="34" charset="0"/>
                <a:cs typeface="Calibri" pitchFamily="34" charset="0"/>
              </a:rPr>
              <a:t>chloramfenikol môže byť používaný len v liečbe závažných infekcií, na ktoré sú menej potenciálne nebezpečné lieky neúčinné alebo sú kontraindikované </a:t>
            </a:r>
          </a:p>
          <a:p>
            <a:r>
              <a:rPr lang="sk-SK" sz="1954" dirty="0">
                <a:latin typeface="Calibri" pitchFamily="34" charset="0"/>
                <a:cs typeface="Calibri" pitchFamily="34" charset="0"/>
              </a:rPr>
              <a:t> je potrebné vziať do úvahy oficiálne odporúčania pre správne používanie antibakteriálnych látok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517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Chloramfenikol – dávkovanie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76866" y="2492896"/>
            <a:ext cx="7067542" cy="5679090"/>
          </a:xfrm>
        </p:spPr>
        <p:txBody>
          <a:bodyPr>
            <a:normAutofit/>
          </a:bodyPr>
          <a:lstStyle/>
          <a:p>
            <a:pPr marL="130614" indent="0">
              <a:buNone/>
            </a:pPr>
            <a:r>
              <a:rPr lang="sk-SK" sz="1954" dirty="0">
                <a:latin typeface="Calibri" pitchFamily="34" charset="0"/>
                <a:cs typeface="Calibri" pitchFamily="34" charset="0"/>
              </a:rPr>
              <a:t>Intravenózne podanie.</a:t>
            </a:r>
          </a:p>
          <a:p>
            <a:pPr marL="130614" indent="0">
              <a:buNone/>
            </a:pPr>
            <a:r>
              <a:rPr lang="sk-SK" sz="1954" dirty="0">
                <a:latin typeface="Calibri" pitchFamily="34" charset="0"/>
                <a:cs typeface="Calibri" pitchFamily="34" charset="0"/>
              </a:rPr>
              <a:t>Dávkovanie závisí od závažnosti infekcie. Odporúčané štandardné dávky: </a:t>
            </a:r>
          </a:p>
          <a:p>
            <a:pPr marL="130614" indent="0">
              <a:buNone/>
            </a:pPr>
            <a:r>
              <a:rPr lang="sk-SK" sz="1954" i="1" dirty="0">
                <a:latin typeface="Calibri" pitchFamily="34" charset="0"/>
                <a:cs typeface="Calibri" pitchFamily="34" charset="0"/>
              </a:rPr>
              <a:t>Dospelí:</a:t>
            </a:r>
            <a:endParaRPr lang="sk-SK" sz="1954" dirty="0">
              <a:latin typeface="Calibri" pitchFamily="34" charset="0"/>
              <a:cs typeface="Calibri" pitchFamily="34" charset="0"/>
            </a:endParaRPr>
          </a:p>
          <a:p>
            <a:r>
              <a:rPr lang="sk-SK" sz="1954" dirty="0">
                <a:latin typeface="Calibri" pitchFamily="34" charset="0"/>
                <a:cs typeface="Calibri" pitchFamily="34" charset="0"/>
              </a:rPr>
              <a:t>obvyklá denná dávka pri výhradne parenterálnom podaní je 1 g (vyjadrené v hodnotách chloramfenikolovej bázy), každých 6 – 8 hodín</a:t>
            </a:r>
            <a:endParaRPr lang="sk-SK" sz="1954" i="1" dirty="0">
              <a:latin typeface="Calibri" pitchFamily="34" charset="0"/>
              <a:cs typeface="Calibri" pitchFamily="34" charset="0"/>
            </a:endParaRPr>
          </a:p>
          <a:p>
            <a:pPr marL="130614" indent="0">
              <a:buNone/>
            </a:pPr>
            <a:r>
              <a:rPr lang="sk-SK" sz="1954" i="1" dirty="0">
                <a:latin typeface="Calibri" pitchFamily="34" charset="0"/>
                <a:cs typeface="Calibri" pitchFamily="34" charset="0"/>
              </a:rPr>
              <a:t>Starší pacienti:</a:t>
            </a:r>
            <a:endParaRPr lang="sk-SK" sz="1954" dirty="0">
              <a:latin typeface="Calibri" pitchFamily="34" charset="0"/>
              <a:cs typeface="Calibri" pitchFamily="34" charset="0"/>
            </a:endParaRPr>
          </a:p>
          <a:p>
            <a:r>
              <a:rPr lang="sk-SK" sz="1954" dirty="0">
                <a:latin typeface="Calibri" pitchFamily="34" charset="0"/>
                <a:cs typeface="Calibri" pitchFamily="34" charset="0"/>
              </a:rPr>
              <a:t>starším pacientom s normálnou funkciou pečene a obličiek sa podáva obvyklá dávka pre dospelých  </a:t>
            </a:r>
          </a:p>
          <a:p>
            <a:endParaRPr lang="sk-SK" b="1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517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Chloramfenikol</a:t>
            </a:r>
            <a:r>
              <a:rPr lang="sk-SK" sz="3517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 – dávkovanie </a:t>
            </a:r>
            <a:endParaRPr lang="sk-SK" sz="3517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76866" y="2492896"/>
            <a:ext cx="7200900" cy="5355304"/>
          </a:xfrm>
        </p:spPr>
        <p:txBody>
          <a:bodyPr>
            <a:normAutofit/>
          </a:bodyPr>
          <a:lstStyle/>
          <a:p>
            <a:pPr marL="130614" indent="0">
              <a:buNone/>
            </a:pPr>
            <a:r>
              <a:rPr lang="sk-SK" sz="1954" b="1" dirty="0">
                <a:latin typeface="Calibri" panose="020F0502020204030204" pitchFamily="34" charset="0"/>
              </a:rPr>
              <a:t>Deti</a:t>
            </a:r>
            <a:r>
              <a:rPr lang="sk-SK" sz="1954" dirty="0">
                <a:latin typeface="Calibri" panose="020F0502020204030204" pitchFamily="34" charset="0"/>
              </a:rPr>
              <a:t>:</a:t>
            </a:r>
          </a:p>
          <a:p>
            <a:r>
              <a:rPr lang="sk-SK" sz="1954" dirty="0">
                <a:latin typeface="Calibri" panose="020F0502020204030204" pitchFamily="34" charset="0"/>
              </a:rPr>
              <a:t>deťom sa podáva 50 mg/kg </a:t>
            </a:r>
            <a:r>
              <a:rPr lang="sk-SK" sz="1954" dirty="0" err="1">
                <a:latin typeface="Calibri" panose="020F0502020204030204" pitchFamily="34" charset="0"/>
              </a:rPr>
              <a:t>chloramfenikolu</a:t>
            </a:r>
            <a:r>
              <a:rPr lang="sk-SK" sz="1954" dirty="0">
                <a:latin typeface="Calibri" panose="020F0502020204030204" pitchFamily="34" charset="0"/>
              </a:rPr>
              <a:t> denne v rozdelených dávkach každých 6 hodín (táto dávka nesmie byť prekročená)</a:t>
            </a:r>
          </a:p>
          <a:p>
            <a:r>
              <a:rPr lang="sk-SK" sz="1954" dirty="0">
                <a:latin typeface="Calibri" panose="020F0502020204030204" pitchFamily="34" charset="0"/>
              </a:rPr>
              <a:t>pacientov je nutné kontrolovať z hľadiska výskytu známok toxicity </a:t>
            </a:r>
          </a:p>
          <a:p>
            <a:pPr marL="130614" indent="0">
              <a:buNone/>
            </a:pPr>
            <a:endParaRPr lang="sk-SK" sz="1954" i="1" dirty="0">
              <a:latin typeface="Calibri" panose="020F0502020204030204" pitchFamily="34" charset="0"/>
            </a:endParaRPr>
          </a:p>
          <a:p>
            <a:pPr marL="130614" indent="0">
              <a:buNone/>
            </a:pPr>
            <a:r>
              <a:rPr lang="sk-SK" sz="1954" b="1" dirty="0">
                <a:latin typeface="Calibri" panose="020F0502020204030204" pitchFamily="34" charset="0"/>
              </a:rPr>
              <a:t>Novorodenci a predčasne narodené deti:</a:t>
            </a:r>
          </a:p>
          <a:p>
            <a:r>
              <a:rPr lang="sk-SK" sz="1954" dirty="0">
                <a:latin typeface="Calibri" panose="020F0502020204030204" pitchFamily="34" charset="0"/>
              </a:rPr>
              <a:t>25 mg/kg denne v rozdelených dávkach </a:t>
            </a:r>
            <a:endParaRPr lang="sk-SK" sz="1954" i="1" dirty="0">
              <a:latin typeface="Calibri" panose="020F0502020204030204" pitchFamily="34" charset="0"/>
            </a:endParaRPr>
          </a:p>
          <a:p>
            <a:pPr marL="130614" indent="0">
              <a:buNone/>
            </a:pPr>
            <a:r>
              <a:rPr lang="sk-SK" sz="1954" i="1" dirty="0">
                <a:latin typeface="Calibri" panose="020F0502020204030204" pitchFamily="34" charset="0"/>
              </a:rPr>
              <a:t>Pacienti s poškodenou funkciou pečene a obličiek:</a:t>
            </a:r>
            <a:endParaRPr lang="sk-SK" sz="1954" dirty="0">
              <a:latin typeface="Calibri" panose="020F0502020204030204" pitchFamily="34" charset="0"/>
            </a:endParaRPr>
          </a:p>
          <a:p>
            <a:r>
              <a:rPr lang="sk-SK" sz="1954" dirty="0">
                <a:latin typeface="Calibri" panose="020F0502020204030204" pitchFamily="34" charset="0"/>
              </a:rPr>
              <a:t>dávkovanie </a:t>
            </a:r>
            <a:r>
              <a:rPr lang="sk-SK" sz="1954" dirty="0" err="1">
                <a:latin typeface="Calibri" panose="020F0502020204030204" pitchFamily="34" charset="0"/>
              </a:rPr>
              <a:t>chloramfenikolu</a:t>
            </a:r>
            <a:r>
              <a:rPr lang="sk-SK" sz="1954" dirty="0">
                <a:latin typeface="Calibri" panose="020F0502020204030204" pitchFamily="34" charset="0"/>
              </a:rPr>
              <a:t> musí byť znížené </a:t>
            </a:r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58204964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517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Chloramfenikol</a:t>
            </a:r>
            <a:r>
              <a:rPr lang="sk-SK" sz="3517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 – dávkovanie </a:t>
            </a:r>
            <a:endParaRPr lang="sk-SK" sz="3517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2708920"/>
            <a:ext cx="7271692" cy="5547814"/>
          </a:xfrm>
        </p:spPr>
        <p:txBody>
          <a:bodyPr>
            <a:normAutofit/>
          </a:bodyPr>
          <a:lstStyle/>
          <a:p>
            <a:pPr marL="457153" indent="-326538"/>
            <a:r>
              <a:rPr lang="sk-SK" sz="1954" dirty="0">
                <a:latin typeface="Calibri" panose="020F0502020204030204" pitchFamily="34" charset="0"/>
              </a:rPr>
              <a:t>vo výnimočných prípadoch, ako je septikémia alebo meningitída, môžu byť podané dávky až do 100 mg/kg/deň </a:t>
            </a:r>
          </a:p>
          <a:p>
            <a:pPr marL="457153" indent="-326538"/>
            <a:r>
              <a:rPr lang="sk-SK" sz="1954" dirty="0">
                <a:latin typeface="Calibri" panose="020F0502020204030204" pitchFamily="34" charset="0"/>
              </a:rPr>
              <a:t>tieto vysoké dávky musia byť znížené ihneď, akonáhle je to klinicky indikované </a:t>
            </a:r>
          </a:p>
          <a:p>
            <a:pPr marL="457153" indent="-326538"/>
            <a:r>
              <a:rPr lang="sk-SK" sz="1954" dirty="0">
                <a:latin typeface="Calibri" panose="020F0502020204030204" pitchFamily="34" charset="0"/>
              </a:rPr>
              <a:t>pre prevenciu relapsov musí liečba pokračovať po návrate telesnej teploty do normálu 4 dni v prípade </a:t>
            </a:r>
            <a:r>
              <a:rPr lang="sk-SK" sz="1954" dirty="0" err="1">
                <a:latin typeface="Calibri" panose="020F0502020204030204" pitchFamily="34" charset="0"/>
              </a:rPr>
              <a:t>riketsiových</a:t>
            </a:r>
            <a:r>
              <a:rPr lang="sk-SK" sz="1954" dirty="0">
                <a:latin typeface="Calibri" panose="020F0502020204030204" pitchFamily="34" charset="0"/>
              </a:rPr>
              <a:t> infekcií a 8 – 10 dní v prípade </a:t>
            </a:r>
            <a:r>
              <a:rPr lang="sk-SK" sz="1954" dirty="0" err="1">
                <a:latin typeface="Calibri" panose="020F0502020204030204" pitchFamily="34" charset="0"/>
              </a:rPr>
              <a:t>tyfoidnej</a:t>
            </a:r>
            <a:r>
              <a:rPr lang="sk-SK" sz="1954" dirty="0">
                <a:latin typeface="Calibri" panose="020F0502020204030204" pitchFamily="34" charset="0"/>
              </a:rPr>
              <a:t> horúčky  </a:t>
            </a:r>
          </a:p>
          <a:p>
            <a:pPr marL="457153" indent="-326538"/>
            <a:r>
              <a:rPr lang="sk-SK" sz="1954" dirty="0">
                <a:latin typeface="Calibri" panose="020F0502020204030204" pitchFamily="34" charset="0"/>
              </a:rPr>
              <a:t>náhrada intravenózne podávaného chloramfenikolu za iné vhodné perorálne podávané antibiotikum má byť vykonaná čo najskôr</a:t>
            </a:r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873715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Prírodn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Prírodn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írodn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{96FB1D87-5BED-DC47-AED4-ACA082D48632}tf10001064</Template>
  <TotalTime>617</TotalTime>
  <Words>7975</Words>
  <Application>Microsoft Macintosh PowerPoint</Application>
  <PresentationFormat>Prezentácia na obrazovke (4:3)</PresentationFormat>
  <Paragraphs>1020</Paragraphs>
  <Slides>111</Slides>
  <Notes>27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111</vt:i4>
      </vt:variant>
    </vt:vector>
  </HeadingPairs>
  <TitlesOfParts>
    <vt:vector size="121" baseType="lpstr">
      <vt:lpstr>Arial</vt:lpstr>
      <vt:lpstr>Arial CE</vt:lpstr>
      <vt:lpstr>Arial Narrow</vt:lpstr>
      <vt:lpstr>Calibri</vt:lpstr>
      <vt:lpstr>Garamond</vt:lpstr>
      <vt:lpstr>Helvetica</vt:lpstr>
      <vt:lpstr>SSHelvetica-Black</vt:lpstr>
      <vt:lpstr>Times New Roman</vt:lpstr>
      <vt:lpstr>Wingdings</vt:lpstr>
      <vt:lpstr>Prírodný</vt:lpstr>
      <vt:lpstr>Antibiotická liečba IMC </vt:lpstr>
      <vt:lpstr>Rozdelenie  močových ciest</vt:lpstr>
      <vt:lpstr> Infekcie močových ciest vo všeobecnosti </vt:lpstr>
      <vt:lpstr>Približne 80 % IMC sú spôsobené baktériou  Escherichia coli</vt:lpstr>
      <vt:lpstr>Akútna pyelonefritída</vt:lpstr>
      <vt:lpstr>IMC v tehotenstve</vt:lpstr>
      <vt:lpstr> IMC u detí</vt:lpstr>
      <vt:lpstr>Komplikované IMC </vt:lpstr>
      <vt:lpstr>Zhrnutie IMC</vt:lpstr>
      <vt:lpstr>Rozdelenie baktérií podľa Grama</vt:lpstr>
      <vt:lpstr>Účinnosť antibiotík a chemoterapeutík je spôsobená selektívnou toxicitou</vt:lpstr>
      <vt:lpstr>MIC – minimálna inhibičná koncentrácia a  MBC – minimálna baktericídna koncentrácia</vt:lpstr>
      <vt:lpstr>Postantibiotický efekt</vt:lpstr>
      <vt:lpstr>Antimikrobiálne spektrum mikrobiálne druhy, na ktoré liek pôsobí</vt:lpstr>
      <vt:lpstr>Rezistencia MO voči ATB sa vo svete zvyšuje</vt:lpstr>
      <vt:lpstr>Antibiotiká pre IMC</vt:lpstr>
      <vt:lpstr>Rozdelenie ATB (protibakteriálnych látok)</vt:lpstr>
      <vt:lpstr>Mechanizmus účinku ATB pôsobia na úrovni:</vt:lpstr>
      <vt:lpstr>Mechanizmus účinku ATB pôsobia na úrovni:</vt:lpstr>
      <vt:lpstr>Indikácie ciprofloxacínu u dospelých</vt:lpstr>
      <vt:lpstr>Indikácie ciprofloxacínu u dospelých</vt:lpstr>
      <vt:lpstr>Indikácie amoxicilín+klavulanát</vt:lpstr>
      <vt:lpstr>Indikácie cefuroxímu</vt:lpstr>
      <vt:lpstr>Indikácie azitromycínu</vt:lpstr>
      <vt:lpstr>Zahájenie ATB liečby – 2 prístupy</vt:lpstr>
      <vt:lpstr>Postantibiotický efekt</vt:lpstr>
      <vt:lpstr>Zásady užívania probiotík </vt:lpstr>
      <vt:lpstr>Ciprofloxacín</vt:lpstr>
      <vt:lpstr>Mechanizmus účinku</vt:lpstr>
      <vt:lpstr>Indikácie ciprofloxacínu u dospelých</vt:lpstr>
      <vt:lpstr>Indikácie ciprofloxacínu u dospelých</vt:lpstr>
      <vt:lpstr>Indikácie ciprofloxacínu u pediatrickej populácie</vt:lpstr>
      <vt:lpstr>Dávkovanie a spôsob podania ciprofloxacínu</vt:lpstr>
      <vt:lpstr>Dávkovanie a spôsob podania ciprofloxacínu</vt:lpstr>
      <vt:lpstr>Nežiaduce účinky ciprofloxacínu</vt:lpstr>
      <vt:lpstr>Spektrum účinku ciprofloxacínu</vt:lpstr>
      <vt:lpstr>Amoxicilín + klavulanát</vt:lpstr>
      <vt:lpstr>Mechanizmus účinku</vt:lpstr>
      <vt:lpstr>Nekomplikované IMC</vt:lpstr>
      <vt:lpstr>Komplikované IMC </vt:lpstr>
      <vt:lpstr>Indikácie amoxicilín + klavulanát</vt:lpstr>
      <vt:lpstr>Dávkovanie a spôsob podania amo + klav.</vt:lpstr>
      <vt:lpstr>Kontraindikácie amoxicilín + klavulanát</vt:lpstr>
      <vt:lpstr>Gravidita a laktácia u amo + klav.</vt:lpstr>
      <vt:lpstr>Nežiaduce účinky amo + klav.</vt:lpstr>
      <vt:lpstr>Spektrum účinku amoxicilínu + klavulanát</vt:lpstr>
      <vt:lpstr>Cefuroxím</vt:lpstr>
      <vt:lpstr> Mechanizmus účinku</vt:lpstr>
      <vt:lpstr>Indikácie cefuroxímu</vt:lpstr>
      <vt:lpstr>Dávkovanie a spôsob podania cefuroxímu</vt:lpstr>
      <vt:lpstr>Dávkovanie a spôsob podania cefuroxímu</vt:lpstr>
      <vt:lpstr>Dávkovanie a spôsob podania cefuroxímu</vt:lpstr>
      <vt:lpstr>Spektrum účinku cefuroxímu</vt:lpstr>
      <vt:lpstr>Azitromycín</vt:lpstr>
      <vt:lpstr>Mechanizmus účinku </vt:lpstr>
      <vt:lpstr>Makrolidy sú účinné na typické i atypické patogény</vt:lpstr>
      <vt:lpstr>Nekomplikované IMC</vt:lpstr>
      <vt:lpstr>Komplikované IMC </vt:lpstr>
      <vt:lpstr>Indikácie azitromycínu</vt:lpstr>
      <vt:lpstr>Dávkovanie a spôsob podania azitromycínu</vt:lpstr>
      <vt:lpstr>Dávkovanie a spôsob podania azitromycínu</vt:lpstr>
      <vt:lpstr>Kontraindikácie azitromycínu</vt:lpstr>
      <vt:lpstr>Fertilita, gravidita a laktácia</vt:lpstr>
      <vt:lpstr>Nežiaduce účinky azitromycínu</vt:lpstr>
      <vt:lpstr>Spektrum účinku azitomycínu</vt:lpstr>
      <vt:lpstr>Beta-laktámové antibiotiká a IMC</vt:lpstr>
      <vt:lpstr>Rozdelenie ATB </vt:lpstr>
      <vt:lpstr>Mechanizmus účinku na:</vt:lpstr>
      <vt:lpstr> Infekcie močových ciest vo všeobecnosti </vt:lpstr>
      <vt:lpstr>Približne 80 % IMC sú spôsobené baktériou  Escherichia coli</vt:lpstr>
      <vt:lpstr>Zhrnutie IMC</vt:lpstr>
      <vt:lpstr>Antibiotiká 1. voľby lekára</vt:lpstr>
      <vt:lpstr> Amoxicilín+klavulanát</vt:lpstr>
      <vt:lpstr>Zástupcovia amo + klav. na Slovensku</vt:lpstr>
      <vt:lpstr>Indikácie amoxicilín + klavulanát</vt:lpstr>
      <vt:lpstr>Dávkovanie a spôsob podania amo + klav.</vt:lpstr>
      <vt:lpstr>Kontraindikácie amoxicilín + klavulanát</vt:lpstr>
      <vt:lpstr>Fertilita, gravidita a laktácia u amo + klav.</vt:lpstr>
      <vt:lpstr>Nežiaduce účinky amo + klav.</vt:lpstr>
      <vt:lpstr>Spektrum účinku amoxicilínu + klavulanát</vt:lpstr>
      <vt:lpstr>Liečba IMC u detí</vt:lpstr>
      <vt:lpstr>Približne 80 % IMC sú spôsobené baktériou Escherichia coli</vt:lpstr>
      <vt:lpstr> IMC u detí</vt:lpstr>
      <vt:lpstr>Komplikované IMC </vt:lpstr>
      <vt:lpstr>Indikácie ciprofloxacínu u detí</vt:lpstr>
      <vt:lpstr>Dávkovanie amoxicilínu + klav.</vt:lpstr>
      <vt:lpstr>Dávkovanie a spôsob podania cefuroxímu</vt:lpstr>
      <vt:lpstr>Dávkovanie a spôsob podania cefuroxímu</vt:lpstr>
      <vt:lpstr>Dávkovanie a spôsob podania azitromycínu</vt:lpstr>
      <vt:lpstr>Chloramfenikol – dávkovanie </vt:lpstr>
      <vt:lpstr>Chloramfenikol na závažné infekcie</vt:lpstr>
      <vt:lpstr>Chloramfenikol – charakteristika</vt:lpstr>
      <vt:lpstr>Mechanizmus účinku</vt:lpstr>
      <vt:lpstr>Mechanizmus účinku</vt:lpstr>
      <vt:lpstr>Mechanizmus účinku</vt:lpstr>
      <vt:lpstr>Chloramfenikol – indikácie </vt:lpstr>
      <vt:lpstr>Chloramfenikol – dávkovanie </vt:lpstr>
      <vt:lpstr>Chloramfenikol – dávkovanie </vt:lpstr>
      <vt:lpstr>Chloramfenikol – dávkovanie </vt:lpstr>
      <vt:lpstr>Spôsob podania </vt:lpstr>
      <vt:lpstr>Chloramfenikol – spektrum účinku</vt:lpstr>
      <vt:lpstr>Chloramfenikol – rôzne upozornenia</vt:lpstr>
      <vt:lpstr>Chloramfenikol – interakcie</vt:lpstr>
      <vt:lpstr>Chloramfenikol – interakcie</vt:lpstr>
      <vt:lpstr>Chloramfenikol – interakcie</vt:lpstr>
      <vt:lpstr>Fertilita, gravidita, laktácia</vt:lpstr>
      <vt:lpstr>Fertilita, gravidita, laktácia</vt:lpstr>
      <vt:lpstr>Chloramfenikol – nežiaduce účinky</vt:lpstr>
      <vt:lpstr>Chloramfenikol – nežiaduce účinky</vt:lpstr>
      <vt:lpstr>Chloramfenikol – predávkovanie</vt:lpstr>
      <vt:lpstr>Chloramfenikol – mechanizmus rezistencie</vt:lpstr>
    </vt:vector>
  </TitlesOfParts>
  <Company>Krka, d.d.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Princípy antibiotickej terapie</dc:title>
  <dc:creator>Sersen, Frantisek</dc:creator>
  <cp:lastModifiedBy>kriegerova@medmark.sk</cp:lastModifiedBy>
  <cp:revision>15</cp:revision>
  <dcterms:created xsi:type="dcterms:W3CDTF">2016-07-25T08:04:21Z</dcterms:created>
  <dcterms:modified xsi:type="dcterms:W3CDTF">2025-03-27T16:39:14Z</dcterms:modified>
</cp:coreProperties>
</file>